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51"/>
  </p:notesMasterIdLst>
  <p:handoutMasterIdLst>
    <p:handoutMasterId r:id="rId52"/>
  </p:handoutMasterIdLst>
  <p:sldIdLst>
    <p:sldId id="256" r:id="rId2"/>
    <p:sldId id="502" r:id="rId3"/>
    <p:sldId id="938" r:id="rId4"/>
    <p:sldId id="959" r:id="rId5"/>
    <p:sldId id="960" r:id="rId6"/>
    <p:sldId id="939" r:id="rId7"/>
    <p:sldId id="949" r:id="rId8"/>
    <p:sldId id="940" r:id="rId9"/>
    <p:sldId id="941" r:id="rId10"/>
    <p:sldId id="920" r:id="rId11"/>
    <p:sldId id="921" r:id="rId12"/>
    <p:sldId id="963" r:id="rId13"/>
    <p:sldId id="933" r:id="rId14"/>
    <p:sldId id="934" r:id="rId15"/>
    <p:sldId id="961" r:id="rId16"/>
    <p:sldId id="962" r:id="rId17"/>
    <p:sldId id="922" r:id="rId18"/>
    <p:sldId id="923" r:id="rId19"/>
    <p:sldId id="924" r:id="rId20"/>
    <p:sldId id="925" r:id="rId21"/>
    <p:sldId id="926" r:id="rId22"/>
    <p:sldId id="927" r:id="rId23"/>
    <p:sldId id="910" r:id="rId24"/>
    <p:sldId id="911" r:id="rId25"/>
    <p:sldId id="948" r:id="rId26"/>
    <p:sldId id="900" r:id="rId27"/>
    <p:sldId id="917" r:id="rId28"/>
    <p:sldId id="912" r:id="rId29"/>
    <p:sldId id="913" r:id="rId30"/>
    <p:sldId id="914" r:id="rId31"/>
    <p:sldId id="915" r:id="rId32"/>
    <p:sldId id="916" r:id="rId33"/>
    <p:sldId id="918" r:id="rId34"/>
    <p:sldId id="919" r:id="rId35"/>
    <p:sldId id="950" r:id="rId36"/>
    <p:sldId id="951" r:id="rId37"/>
    <p:sldId id="952" r:id="rId38"/>
    <p:sldId id="953" r:id="rId39"/>
    <p:sldId id="904" r:id="rId40"/>
    <p:sldId id="901" r:id="rId41"/>
    <p:sldId id="902" r:id="rId42"/>
    <p:sldId id="947" r:id="rId43"/>
    <p:sldId id="958" r:id="rId44"/>
    <p:sldId id="954" r:id="rId45"/>
    <p:sldId id="955" r:id="rId46"/>
    <p:sldId id="956" r:id="rId47"/>
    <p:sldId id="957" r:id="rId48"/>
    <p:sldId id="897" r:id="rId49"/>
    <p:sldId id="886" r:id="rId50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6600"/>
    <a:srgbClr val="AFCDFF"/>
    <a:srgbClr val="990033"/>
    <a:srgbClr val="FFCC66"/>
    <a:srgbClr val="FFFFCC"/>
    <a:srgbClr val="FFCC99"/>
    <a:srgbClr val="993300"/>
    <a:srgbClr val="EAEAE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7" autoAdjust="0"/>
    <p:restoredTop sz="94576" autoAdjust="0"/>
  </p:normalViewPr>
  <p:slideViewPr>
    <p:cSldViewPr snapToGrid="0">
      <p:cViewPr varScale="1">
        <p:scale>
          <a:sx n="115" d="100"/>
          <a:sy n="115" d="100"/>
        </p:scale>
        <p:origin x="-1566" y="-96"/>
      </p:cViewPr>
      <p:guideLst>
        <p:guide orient="horz" pos="4123"/>
        <p:guide pos="3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752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004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D26B36C4-E62D-430D-B004-49EB486C9E1B}" type="datetime1">
              <a:rPr lang="de-DE" altLang="de-DE"/>
              <a:pPr/>
              <a:t>07.05.2015</a:t>
            </a:fld>
            <a:endParaRPr lang="de-DE" alt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00425" y="9378950"/>
            <a:ext cx="33972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FD0248E7-901F-4A07-B222-F59F01CA943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6002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49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DA99963F-53A6-4728-8F23-FBE9AADFF6B6}" type="datetime1">
              <a:rPr lang="de-DE" altLang="de-DE"/>
              <a:pPr/>
              <a:t>07.05.2015</a:t>
            </a:fld>
            <a:endParaRPr lang="de-DE" alt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Times New Roman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00425" y="9378950"/>
            <a:ext cx="33972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388" tIns="45194" rIns="90388" bIns="4519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Times New Roman" pitchFamily="18" charset="0"/>
              </a:defRPr>
            </a:lvl1pPr>
          </a:lstStyle>
          <a:p>
            <a:fld id="{4FE6FB80-70A1-4703-9D1B-E72098E4C31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501186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D293E4-5720-4FA0-8416-ACBADA7B16A1}" type="datetime1">
              <a:rPr lang="de-DE" altLang="de-DE"/>
              <a:pPr/>
              <a:t>07.05.2015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302F7-2657-4B5E-B112-EB2018E1B5B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095C9B5-E279-4E82-B791-B0D502A8AB0E}" type="datetime1">
              <a:rPr lang="de-DE" altLang="de-DE"/>
              <a:pPr/>
              <a:t>07.05.2015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1A0B4-0EFE-45FA-8000-287C13EBEDF0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C263BA-6BEE-463F-B29F-0A2765209BD4}" type="datetime1">
              <a:rPr lang="de-DE" altLang="de-DE"/>
              <a:pPr/>
              <a:t>07.05.2015</a:t>
            </a:fld>
            <a:endParaRPr lang="de-DE" alt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3B329-E981-4726-B4EB-84B07DB27271}" type="slidenum">
              <a:rPr lang="de-DE" altLang="de-DE"/>
              <a:pPr/>
              <a:t>48</a:t>
            </a:fld>
            <a:endParaRPr lang="de-DE" altLang="de-DE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51550-203A-4365-9F4F-4E96D3B986D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8076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1B4E8-FC84-4792-9A98-383867BA1A6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175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1981200" cy="5867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57912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AD3C1-499C-4FB9-AC55-16F0E333142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163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770AD815-002E-42B5-8E82-F710A19E6BC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453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609600"/>
            <a:ext cx="7924800" cy="5867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B9AB3AFE-BC72-4197-B3AF-E2647C35FC7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0620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924800" cy="1219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1905000"/>
            <a:ext cx="7924800" cy="45720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200" y="6591300"/>
            <a:ext cx="1905000" cy="152400"/>
          </a:xfrm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86400" y="6591300"/>
            <a:ext cx="28956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58200" y="6591300"/>
            <a:ext cx="457200" cy="152400"/>
          </a:xfrm>
        </p:spPr>
        <p:txBody>
          <a:bodyPr/>
          <a:lstStyle>
            <a:lvl1pPr>
              <a:defRPr/>
            </a:lvl1pPr>
          </a:lstStyle>
          <a:p>
            <a:fld id="{FFDCEBB0-4376-435A-B8AE-99617D7288C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1220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BDDB4-6B55-447E-92B0-9E6BDAC62AA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215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8D3D-5435-408E-A7F4-4EB6B942DAD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3152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3733A-C43D-4440-A9FE-A8B6962E0AA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541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2952-FD1E-4CC7-AA83-B5804A1BD0F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6776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7A153-10F3-4338-8A22-CB2E07698D0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725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B7FB6-1FA8-4122-8993-E7EE6D1386B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9787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7A4EC-7C7D-4FC3-8C00-03DBB4BDE80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4740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94390-A90C-4659-8414-455C77D5E9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587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924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  <p:sp>
        <p:nvSpPr>
          <p:cNvPr id="1166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1663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91300"/>
            <a:ext cx="19050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+mn-lt"/>
              </a:defRPr>
            </a:lvl1pPr>
          </a:lstStyle>
          <a:p>
            <a:endParaRPr lang="de-DE" altLang="de-DE"/>
          </a:p>
        </p:txBody>
      </p:sp>
      <p:sp>
        <p:nvSpPr>
          <p:cNvPr id="11663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5913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r>
              <a:rPr lang="de-DE" altLang="de-DE" smtClean="0"/>
              <a:t>Selbsthilfekongress 2014, Berlin, Kofahl</a:t>
            </a:r>
            <a:endParaRPr lang="de-DE" altLang="de-DE" dirty="0"/>
          </a:p>
        </p:txBody>
      </p:sp>
      <p:sp>
        <p:nvSpPr>
          <p:cNvPr id="11663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91300"/>
            <a:ext cx="457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+mn-lt"/>
              </a:defRPr>
            </a:lvl1pPr>
          </a:lstStyle>
          <a:p>
            <a:fld id="{47D4B86C-D326-491D-8DE9-A575E11E863F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166344" name="Line 8"/>
          <p:cNvSpPr>
            <a:spLocks noChangeShapeType="1"/>
          </p:cNvSpPr>
          <p:nvPr/>
        </p:nvSpPr>
        <p:spPr bwMode="auto">
          <a:xfrm>
            <a:off x="9525" y="523875"/>
            <a:ext cx="9134475" cy="9525"/>
          </a:xfrm>
          <a:prstGeom prst="line">
            <a:avLst/>
          </a:prstGeom>
          <a:noFill/>
          <a:ln w="6350">
            <a:solidFill>
              <a:srgbClr val="002B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66345" name="Line 9"/>
          <p:cNvSpPr>
            <a:spLocks noChangeShapeType="1"/>
          </p:cNvSpPr>
          <p:nvPr/>
        </p:nvSpPr>
        <p:spPr bwMode="auto">
          <a:xfrm flipV="1">
            <a:off x="0" y="6553200"/>
            <a:ext cx="9144000" cy="0"/>
          </a:xfrm>
          <a:prstGeom prst="line">
            <a:avLst/>
          </a:prstGeom>
          <a:noFill/>
          <a:ln w="6350">
            <a:solidFill>
              <a:srgbClr val="002B6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113"/>
            <a:ext cx="2700337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2B6D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SzPct val="115000"/>
        <a:buFont typeface="Calibri" pitchFamily="34" charset="0"/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SzPct val="12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2B6D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kofahl@uke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nbn-resolving.de/urn:nbn:de:0168-ssoar-406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41300" y="1619250"/>
            <a:ext cx="8721725" cy="1470025"/>
          </a:xfrm>
        </p:spPr>
        <p:txBody>
          <a:bodyPr/>
          <a:lstStyle/>
          <a:p>
            <a:r>
              <a:rPr lang="de-DE" altLang="de-DE" dirty="0"/>
              <a:t>Selbsthilfekongress 2014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„</a:t>
            </a:r>
            <a:r>
              <a:rPr lang="de-DE" altLang="de-DE" dirty="0"/>
              <a:t>Erkenntnisse nutzen – Qualität gestalten</a:t>
            </a:r>
            <a:r>
              <a:rPr lang="de-DE" altLang="de-DE" dirty="0" smtClean="0"/>
              <a:t>“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sz="2000" dirty="0"/>
              <a:t>4. Gemeinsamer Kongress der BARMER GEK und der BAG </a:t>
            </a:r>
            <a:r>
              <a:rPr lang="de-DE" altLang="de-DE" sz="2000" dirty="0" smtClean="0"/>
              <a:t>SELBSTHILFE</a:t>
            </a:r>
            <a:br>
              <a:rPr lang="de-DE" altLang="de-DE" sz="2000" dirty="0" smtClean="0"/>
            </a:br>
            <a:r>
              <a:rPr lang="de-DE" altLang="de-DE" sz="2000" dirty="0"/>
              <a:t/>
            </a:r>
            <a:br>
              <a:rPr lang="de-DE" altLang="de-DE" sz="2000" dirty="0"/>
            </a:br>
            <a:r>
              <a:rPr lang="de-DE" altLang="de-DE" dirty="0">
                <a:solidFill>
                  <a:srgbClr val="990033"/>
                </a:solidFill>
              </a:rPr>
              <a:t>Evaluation von Angeboten der Selbsthilfe </a:t>
            </a:r>
            <a:r>
              <a:rPr lang="de-DE" altLang="de-DE" dirty="0" smtClean="0">
                <a:solidFill>
                  <a:srgbClr val="990033"/>
                </a:solidFill>
              </a:rPr>
              <a:t/>
            </a:r>
            <a:br>
              <a:rPr lang="de-DE" altLang="de-DE" dirty="0" smtClean="0">
                <a:solidFill>
                  <a:srgbClr val="990033"/>
                </a:solidFill>
              </a:rPr>
            </a:br>
            <a:r>
              <a:rPr lang="de-DE" altLang="de-DE" dirty="0" smtClean="0">
                <a:solidFill>
                  <a:srgbClr val="990033"/>
                </a:solidFill>
              </a:rPr>
              <a:t>– </a:t>
            </a:r>
            <a:r>
              <a:rPr lang="de-DE" altLang="de-DE" dirty="0">
                <a:solidFill>
                  <a:srgbClr val="990033"/>
                </a:solidFill>
              </a:rPr>
              <a:t>eine methodische Herausforderung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sz="1400" dirty="0" smtClean="0"/>
              <a:t>Dr. Christopher </a:t>
            </a:r>
            <a:r>
              <a:rPr lang="de-DE" altLang="de-DE" sz="1400" dirty="0" err="1"/>
              <a:t>Kofahl</a:t>
            </a:r>
            <a:r>
              <a:rPr lang="de-DE" altLang="de-DE" sz="1400" dirty="0"/>
              <a:t/>
            </a:r>
            <a:br>
              <a:rPr lang="de-DE" altLang="de-DE" sz="1400" dirty="0"/>
            </a:br>
            <a:endParaRPr lang="de-DE" altLang="de-DE" sz="1400" dirty="0"/>
          </a:p>
          <a:p>
            <a:r>
              <a:rPr lang="de-DE" altLang="de-DE" sz="1400" dirty="0"/>
              <a:t>Universitätsklinikum Hamburg </a:t>
            </a:r>
            <a:r>
              <a:rPr lang="de-DE" altLang="de-DE" sz="1400" dirty="0" smtClean="0"/>
              <a:t>Eppendorf</a:t>
            </a:r>
            <a:br>
              <a:rPr lang="de-DE" altLang="de-DE" sz="1400" dirty="0" smtClean="0"/>
            </a:br>
            <a:r>
              <a:rPr lang="de-DE" altLang="de-DE" sz="1400" dirty="0" smtClean="0"/>
              <a:t>Institut </a:t>
            </a:r>
            <a:r>
              <a:rPr lang="de-DE" altLang="de-DE" sz="1400" dirty="0"/>
              <a:t>für Medizinische </a:t>
            </a:r>
            <a:r>
              <a:rPr lang="de-DE" altLang="de-DE" sz="1400" dirty="0" smtClean="0"/>
              <a:t>Soziologie</a:t>
            </a:r>
            <a:br>
              <a:rPr lang="de-DE" altLang="de-DE" sz="1400" dirty="0" smtClean="0"/>
            </a:br>
            <a:r>
              <a:rPr lang="de-DE" altLang="de-DE" sz="1400" dirty="0" smtClean="0"/>
              <a:t>Martinistr</a:t>
            </a:r>
            <a:r>
              <a:rPr lang="de-DE" altLang="de-DE" sz="1400" dirty="0"/>
              <a:t>. 52</a:t>
            </a:r>
          </a:p>
          <a:p>
            <a:r>
              <a:rPr lang="de-DE" altLang="de-DE" sz="1400" dirty="0"/>
              <a:t>D-20246 Hamburg</a:t>
            </a:r>
          </a:p>
          <a:p>
            <a:r>
              <a:rPr lang="de-DE" altLang="de-DE" sz="1400" dirty="0">
                <a:hlinkClick r:id="rId3"/>
              </a:rPr>
              <a:t>kofahl@uke.de</a:t>
            </a:r>
            <a:r>
              <a:rPr lang="de-DE" altLang="de-DE" sz="1400" dirty="0"/>
              <a:t> </a:t>
            </a:r>
          </a:p>
          <a:p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587427" y="5965764"/>
            <a:ext cx="833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Anmerkung: Diese Datei enthält Folien, die am 1.12.2014 in Berlin nicht gezeigt wurden (Folien 18-21).</a:t>
            </a:r>
          </a:p>
          <a:p>
            <a:r>
              <a:rPr lang="de-DE" sz="1400" dirty="0" smtClean="0"/>
              <a:t>Die Folien 12-16 wurden zum besseren Verständnis geringfügig modifiziert. 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Sozial- und gesellschaftspolitische Einordnung: </a:t>
            </a:r>
            <a:r>
              <a:rPr lang="de-DE" altLang="de-DE" dirty="0" smtClean="0"/>
              <a:t>Entwicklungsprozesse </a:t>
            </a:r>
            <a:r>
              <a:rPr lang="de-DE" altLang="de-DE" dirty="0"/>
              <a:t>und -perspektiven der Selbsthilfe</a:t>
            </a:r>
          </a:p>
        </p:txBody>
      </p:sp>
      <p:sp>
        <p:nvSpPr>
          <p:cNvPr id="1197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91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Herausforderungen für die Selbsthilfe</a:t>
            </a:r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  <p:pic>
        <p:nvPicPr>
          <p:cNvPr id="3" name="Picture 5" descr="Zumutung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954213"/>
            <a:ext cx="4978400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55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532015"/>
            <a:ext cx="9144000" cy="55276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ctrTitle"/>
          </p:nvPr>
        </p:nvSpPr>
        <p:spPr>
          <a:xfrm>
            <a:off x="685800" y="2679083"/>
            <a:ext cx="7772400" cy="1470025"/>
          </a:xfrm>
        </p:spPr>
        <p:txBody>
          <a:bodyPr/>
          <a:lstStyle/>
          <a:p>
            <a:r>
              <a:rPr lang="de-DE" dirty="0" smtClean="0"/>
              <a:t>Eine kurze Skizzierung: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Vom Wachsen autonomer Einheiten über die Verstärkung der Selbstorganisation zur (partiellen) Integration in Einrichtungen des Gesundheitswesens</a:t>
            </a:r>
            <a:endParaRPr lang="de-DE" dirty="0"/>
          </a:p>
        </p:txBody>
      </p:sp>
      <p:sp>
        <p:nvSpPr>
          <p:cNvPr id="12" name="Untertitel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12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34778" y="611573"/>
            <a:ext cx="17364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Vergangenheit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710443" y="62265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Gegenwart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Gerade Verbindung 7"/>
          <p:cNvCxnSpPr>
            <a:stCxn id="6" idx="3"/>
            <a:endCxn id="70" idx="1"/>
          </p:cNvCxnSpPr>
          <p:nvPr/>
        </p:nvCxnSpPr>
        <p:spPr bwMode="auto">
          <a:xfrm>
            <a:off x="1771215" y="796239"/>
            <a:ext cx="5939228" cy="11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928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532015"/>
            <a:ext cx="9144000" cy="55276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grpSp>
        <p:nvGrpSpPr>
          <p:cNvPr id="5" name="Gruppieren 4"/>
          <p:cNvGrpSpPr/>
          <p:nvPr/>
        </p:nvGrpSpPr>
        <p:grpSpPr>
          <a:xfrm>
            <a:off x="830858" y="2902744"/>
            <a:ext cx="2163823" cy="1868308"/>
            <a:chOff x="830858" y="2902744"/>
            <a:chExt cx="2163823" cy="1868308"/>
          </a:xfrm>
        </p:grpSpPr>
        <p:sp>
          <p:nvSpPr>
            <p:cNvPr id="14" name="Ellipse 13"/>
            <p:cNvSpPr/>
            <p:nvPr/>
          </p:nvSpPr>
          <p:spPr bwMode="auto">
            <a:xfrm>
              <a:off x="1004456" y="3424687"/>
              <a:ext cx="444782" cy="259361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1449238" y="3899331"/>
              <a:ext cx="794053" cy="459394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1807365" y="3400425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1473659" y="2902744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2403869" y="3823762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 rot="14443297">
              <a:off x="738148" y="3818660"/>
              <a:ext cx="444782" cy="259361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Ellipse 19"/>
            <p:cNvSpPr/>
            <p:nvPr/>
          </p:nvSpPr>
          <p:spPr bwMode="auto">
            <a:xfrm rot="14443297">
              <a:off x="2667257" y="3246978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 rot="14443297">
              <a:off x="2045159" y="3017044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1012494" y="4364965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 rot="6748452">
              <a:off x="2357614" y="4422751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Ellipse 24"/>
          <p:cNvSpPr/>
          <p:nvPr/>
        </p:nvSpPr>
        <p:spPr bwMode="auto">
          <a:xfrm>
            <a:off x="4587240" y="1744980"/>
            <a:ext cx="4323141" cy="459486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Gesundheitswesen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3862650" y="1973580"/>
            <a:ext cx="213360" cy="42748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56809" y="1084778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Selbsthilfegruppen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und </a:t>
            </a:r>
            <a:br>
              <a:rPr lang="en-GB" dirty="0" smtClean="0"/>
            </a:br>
            <a:r>
              <a:rPr lang="en-GB" dirty="0" smtClean="0">
                <a:solidFill>
                  <a:srgbClr val="FF9933"/>
                </a:solidFill>
              </a:rPr>
              <a:t>-</a:t>
            </a:r>
            <a:r>
              <a:rPr lang="en-GB" dirty="0" err="1" smtClean="0">
                <a:solidFill>
                  <a:srgbClr val="FF9933"/>
                </a:solidFill>
              </a:rPr>
              <a:t>organisationen</a:t>
            </a:r>
            <a:endParaRPr lang="en-GB" dirty="0">
              <a:solidFill>
                <a:srgbClr val="FF9933"/>
              </a:solidFill>
            </a:endParaRPr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13</a:t>
            </a:fld>
            <a:endParaRPr lang="de-DE" altLang="de-DE"/>
          </a:p>
        </p:txBody>
      </p:sp>
      <p:sp>
        <p:nvSpPr>
          <p:cNvPr id="3" name="Ellipse 2"/>
          <p:cNvSpPr/>
          <p:nvPr/>
        </p:nvSpPr>
        <p:spPr bwMode="auto">
          <a:xfrm>
            <a:off x="1132254" y="3202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1403268" y="326904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1668779" y="3357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Ellipse 29"/>
          <p:cNvSpPr/>
          <p:nvPr/>
        </p:nvSpPr>
        <p:spPr bwMode="auto">
          <a:xfrm>
            <a:off x="1554480" y="3509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648846" y="375359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1746294" y="42184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938149" y="4133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2591066" y="45094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1706880" y="2610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2383745" y="364837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900238" y="462540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2454646" y="4525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1686948" y="40769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2518463" y="393382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1684019" y="30101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1539240" y="30101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2816247" y="339223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1388524" y="376722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668779" y="47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2129132" y="444030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996836" y="400972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875404" y="387361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2193020" y="48142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1207112" y="45692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1554480" y="444030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2816247" y="381419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1989532" y="378246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2164080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2258448" y="26959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1895581" y="281650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927359" y="4281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1392991" y="489943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1228162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2816246" y="409078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2554015" y="29016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2542637" y="340042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2608065" y="40345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4778" y="611573"/>
            <a:ext cx="17364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Vergangenheit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0" name="Textfeld 69"/>
          <p:cNvSpPr txBox="1"/>
          <p:nvPr/>
        </p:nvSpPr>
        <p:spPr>
          <a:xfrm>
            <a:off x="7710443" y="62265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Gegenwart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" name="Gerade Verbindung 7"/>
          <p:cNvCxnSpPr>
            <a:stCxn id="6" idx="3"/>
            <a:endCxn id="70" idx="1"/>
          </p:cNvCxnSpPr>
          <p:nvPr/>
        </p:nvCxnSpPr>
        <p:spPr bwMode="auto">
          <a:xfrm>
            <a:off x="1771215" y="796239"/>
            <a:ext cx="5939228" cy="11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Abgerundetes Rechteck 9"/>
          <p:cNvSpPr/>
          <p:nvPr/>
        </p:nvSpPr>
        <p:spPr bwMode="auto">
          <a:xfrm>
            <a:off x="2171699" y="622652"/>
            <a:ext cx="63888" cy="3582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0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21" name="Ellipse 20"/>
          <p:cNvSpPr/>
          <p:nvPr/>
        </p:nvSpPr>
        <p:spPr bwMode="auto">
          <a:xfrm>
            <a:off x="403860" y="2491740"/>
            <a:ext cx="3124200" cy="1973580"/>
          </a:xfrm>
          <a:prstGeom prst="ellipse">
            <a:avLst/>
          </a:prstGeom>
          <a:solidFill>
            <a:srgbClr val="AFCD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86740" y="3741420"/>
            <a:ext cx="2971800" cy="2171700"/>
          </a:xfrm>
          <a:prstGeom prst="ellipse">
            <a:avLst/>
          </a:prstGeom>
          <a:solidFill>
            <a:srgbClr val="92D05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012494" y="4364965"/>
            <a:ext cx="341853" cy="40608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004456" y="3424687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449238" y="3899331"/>
            <a:ext cx="794053" cy="459394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807365" y="3400425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473659" y="29027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403869" y="3823762"/>
            <a:ext cx="314325" cy="437295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rot="6748452">
            <a:off x="2357614" y="4422751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 rot="14443297">
            <a:off x="738148" y="3818660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 rot="14443297">
            <a:off x="2667257" y="3246978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rot="14443297">
            <a:off x="2045159" y="30170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343497" y="1896904"/>
            <a:ext cx="3217251" cy="4173378"/>
            <a:chOff x="343497" y="1896904"/>
            <a:chExt cx="3217251" cy="4173378"/>
          </a:xfrm>
        </p:grpSpPr>
        <p:sp>
          <p:nvSpPr>
            <p:cNvPr id="14" name="Freihandform 13"/>
            <p:cNvSpPr/>
            <p:nvPr/>
          </p:nvSpPr>
          <p:spPr bwMode="auto">
            <a:xfrm rot="14443297">
              <a:off x="1583994" y="4479265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Freihandform 15"/>
            <p:cNvSpPr/>
            <p:nvPr/>
          </p:nvSpPr>
          <p:spPr bwMode="auto">
            <a:xfrm rot="14443297">
              <a:off x="1097196" y="4999997"/>
              <a:ext cx="794053" cy="459394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reihandform 18"/>
            <p:cNvSpPr/>
            <p:nvPr/>
          </p:nvSpPr>
          <p:spPr bwMode="auto">
            <a:xfrm rot="14443297">
              <a:off x="2931319" y="3996593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reihandform 19"/>
            <p:cNvSpPr/>
            <p:nvPr/>
          </p:nvSpPr>
          <p:spPr bwMode="auto">
            <a:xfrm rot="21191749">
              <a:off x="2005459" y="4794144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 bwMode="auto">
            <a:xfrm>
              <a:off x="343497" y="2528013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 bwMode="auto">
            <a:xfrm rot="19648309">
              <a:off x="1031707" y="2296180"/>
              <a:ext cx="444782" cy="259361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Freihandform 24"/>
            <p:cNvSpPr/>
            <p:nvPr/>
          </p:nvSpPr>
          <p:spPr bwMode="auto">
            <a:xfrm rot="8290203">
              <a:off x="1626059" y="1896904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 bwMode="auto">
            <a:xfrm rot="8290203">
              <a:off x="3134169" y="5043412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Freihandform 26"/>
            <p:cNvSpPr/>
            <p:nvPr/>
          </p:nvSpPr>
          <p:spPr bwMode="auto">
            <a:xfrm rot="4037296">
              <a:off x="2267572" y="5694472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9" name="Ellipse 28"/>
          <p:cNvSpPr/>
          <p:nvPr/>
        </p:nvSpPr>
        <p:spPr bwMode="auto">
          <a:xfrm>
            <a:off x="4587240" y="1744980"/>
            <a:ext cx="4323141" cy="459486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Gesundheitswesen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3862650" y="1973580"/>
            <a:ext cx="213360" cy="42748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14</a:t>
            </a:fld>
            <a:endParaRPr lang="de-DE" altLang="de-DE"/>
          </a:p>
        </p:txBody>
      </p:sp>
      <p:sp>
        <p:nvSpPr>
          <p:cNvPr id="33" name="Ellipse 32"/>
          <p:cNvSpPr/>
          <p:nvPr/>
        </p:nvSpPr>
        <p:spPr bwMode="auto">
          <a:xfrm>
            <a:off x="1132254" y="3202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403268" y="326904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668779" y="3357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1554480" y="3509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648846" y="375359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1746294" y="42184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938149" y="4133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2591066" y="45094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1706880" y="2610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383745" y="364837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1825422" y="46163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454646" y="4525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686948" y="40769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2518463" y="393382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1684019" y="30101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1539240" y="30101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2816247" y="339223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1388524" y="376722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1668779" y="47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2129132" y="444030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996836" y="400972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875404" y="387361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2193020" y="48142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1207112" y="45692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1554480" y="444030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3270924" y="339443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1989532" y="378246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2164080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2258448" y="26959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1980716" y="2654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927359" y="4281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1392991" y="489943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228162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2816246" y="409078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2554015" y="29016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2988104" y="30007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2608065" y="40345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859280" y="27632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2011680" y="2915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164080" y="3068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2258448" y="32204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2468880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3143135" y="364836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2644540" y="360169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2926080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3466576" y="387522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356059" y="278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425847" y="412902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448583" y="278107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530565" y="26884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456809" y="260479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1880825" y="19751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1729515" y="2004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3073239" y="57633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3425847" y="56048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2820904" y="526285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3145222" y="4729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598884" y="600777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2258447" y="534513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875404" y="51167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1143027" y="592264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735510" y="55985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471855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3100568" y="260479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475896" y="230095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2258446" y="30819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468880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644780" y="23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2773680" y="3677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2926080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3078480" y="39824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3230880" y="4134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2764289" y="25136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3535680" y="4439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2129132" y="226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039403" y="29299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411088" y="400565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692942" y="310455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790269" y="359246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1269212" y="283192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456809" y="108477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Selbsthilfegruppen</a:t>
            </a:r>
            <a:r>
              <a:rPr lang="en-GB" dirty="0" smtClean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FF9933"/>
                </a:solidFill>
              </a:rPr>
              <a:t>-</a:t>
            </a:r>
            <a:r>
              <a:rPr lang="en-GB" dirty="0" err="1" smtClean="0">
                <a:solidFill>
                  <a:srgbClr val="FF9933"/>
                </a:solidFill>
              </a:rPr>
              <a:t>organisationen</a:t>
            </a:r>
            <a:r>
              <a:rPr lang="en-GB" dirty="0" smtClean="0">
                <a:solidFill>
                  <a:srgbClr val="FF9933"/>
                </a:solidFill>
              </a:rPr>
              <a:t/>
            </a:r>
            <a:br>
              <a:rPr lang="en-GB" dirty="0" smtClean="0">
                <a:solidFill>
                  <a:srgbClr val="FF9933"/>
                </a:solidFill>
              </a:rPr>
            </a:br>
            <a:r>
              <a:rPr lang="en-GB" dirty="0" smtClean="0"/>
              <a:t>und </a:t>
            </a:r>
            <a:r>
              <a:rPr lang="en-GB" dirty="0" smtClean="0">
                <a:solidFill>
                  <a:srgbClr val="00B050"/>
                </a:solidFill>
              </a:rPr>
              <a:t>-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a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en-GB" dirty="0" err="1" smtClean="0">
                <a:solidFill>
                  <a:srgbClr val="00B050"/>
                </a:solidFill>
              </a:rPr>
              <a:t>h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en-GB" dirty="0" err="1" smtClean="0">
                <a:solidFill>
                  <a:srgbClr val="00B050"/>
                </a:solidFill>
              </a:rPr>
              <a:t>b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ä</a:t>
            </a:r>
            <a:r>
              <a:rPr lang="en-GB" dirty="0" err="1" smtClean="0">
                <a:solidFill>
                  <a:srgbClr val="00B050"/>
                </a:solidFill>
              </a:rPr>
              <a:t>n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0" y="532015"/>
            <a:ext cx="9144000" cy="55276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34778" y="611573"/>
            <a:ext cx="17364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Vergangenheit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7710443" y="62265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Gegenwart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3" name="Gerade Verbindung 122"/>
          <p:cNvCxnSpPr>
            <a:stCxn id="121" idx="3"/>
            <a:endCxn id="122" idx="1"/>
          </p:cNvCxnSpPr>
          <p:nvPr/>
        </p:nvCxnSpPr>
        <p:spPr bwMode="auto">
          <a:xfrm>
            <a:off x="1771215" y="796239"/>
            <a:ext cx="5939228" cy="11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bgerundetes Rechteck 123"/>
          <p:cNvSpPr/>
          <p:nvPr/>
        </p:nvSpPr>
        <p:spPr bwMode="auto">
          <a:xfrm>
            <a:off x="3460214" y="622652"/>
            <a:ext cx="63888" cy="3582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xtremepiercing.de/images/Augenblic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233" t="18998" r="59233" b="10414"/>
          <a:stretch/>
        </p:blipFill>
        <p:spPr bwMode="auto">
          <a:xfrm flipH="1">
            <a:off x="3708000" y="3384000"/>
            <a:ext cx="2862000" cy="118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21" name="Ellipse 20"/>
          <p:cNvSpPr/>
          <p:nvPr/>
        </p:nvSpPr>
        <p:spPr bwMode="auto">
          <a:xfrm>
            <a:off x="403860" y="2491740"/>
            <a:ext cx="3124200" cy="1973580"/>
          </a:xfrm>
          <a:prstGeom prst="ellipse">
            <a:avLst/>
          </a:prstGeom>
          <a:solidFill>
            <a:srgbClr val="AFCD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86740" y="3741420"/>
            <a:ext cx="2971800" cy="2171700"/>
          </a:xfrm>
          <a:prstGeom prst="ellipse">
            <a:avLst/>
          </a:prstGeom>
          <a:solidFill>
            <a:srgbClr val="92D05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1012494" y="4364965"/>
            <a:ext cx="341853" cy="40608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1004456" y="3424687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449238" y="3899331"/>
            <a:ext cx="794053" cy="459394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1807365" y="3400425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1473659" y="29027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2403869" y="3823762"/>
            <a:ext cx="314325" cy="437295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rot="6748452">
            <a:off x="2357614" y="4422751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 rot="14443297">
            <a:off x="738148" y="3818660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 rot="14443297">
            <a:off x="2667257" y="3246978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rot="14443297">
            <a:off x="2045159" y="30170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343497" y="1896904"/>
            <a:ext cx="3217251" cy="4173378"/>
            <a:chOff x="343497" y="1896904"/>
            <a:chExt cx="3217251" cy="4173378"/>
          </a:xfrm>
        </p:grpSpPr>
        <p:sp>
          <p:nvSpPr>
            <p:cNvPr id="14" name="Freihandform 13"/>
            <p:cNvSpPr/>
            <p:nvPr/>
          </p:nvSpPr>
          <p:spPr bwMode="auto">
            <a:xfrm rot="14443297">
              <a:off x="1583994" y="4479265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Freihandform 15"/>
            <p:cNvSpPr/>
            <p:nvPr/>
          </p:nvSpPr>
          <p:spPr bwMode="auto">
            <a:xfrm rot="14443297">
              <a:off x="1097196" y="4999997"/>
              <a:ext cx="794053" cy="459394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reihandform 18"/>
            <p:cNvSpPr/>
            <p:nvPr/>
          </p:nvSpPr>
          <p:spPr bwMode="auto">
            <a:xfrm rot="14443297">
              <a:off x="2931319" y="3996593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reihandform 19"/>
            <p:cNvSpPr/>
            <p:nvPr/>
          </p:nvSpPr>
          <p:spPr bwMode="auto">
            <a:xfrm rot="21191749">
              <a:off x="2005459" y="4794144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 bwMode="auto">
            <a:xfrm>
              <a:off x="343497" y="2528013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 bwMode="auto">
            <a:xfrm rot="19648309">
              <a:off x="1031707" y="2296180"/>
              <a:ext cx="444782" cy="259361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Freihandform 24"/>
            <p:cNvSpPr/>
            <p:nvPr/>
          </p:nvSpPr>
          <p:spPr bwMode="auto">
            <a:xfrm rot="8290203">
              <a:off x="1626059" y="1896904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 bwMode="auto">
            <a:xfrm rot="8290203">
              <a:off x="3134169" y="5043412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Freihandform 26"/>
            <p:cNvSpPr/>
            <p:nvPr/>
          </p:nvSpPr>
          <p:spPr bwMode="auto">
            <a:xfrm rot="4037296">
              <a:off x="2267572" y="5694472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9" name="Ellipse 28"/>
          <p:cNvSpPr/>
          <p:nvPr/>
        </p:nvSpPr>
        <p:spPr bwMode="auto">
          <a:xfrm>
            <a:off x="4587240" y="1744980"/>
            <a:ext cx="4323141" cy="459486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Gesundheitswesen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15</a:t>
            </a:fld>
            <a:endParaRPr lang="de-DE" altLang="de-DE"/>
          </a:p>
        </p:txBody>
      </p:sp>
      <p:sp>
        <p:nvSpPr>
          <p:cNvPr id="33" name="Ellipse 32"/>
          <p:cNvSpPr/>
          <p:nvPr/>
        </p:nvSpPr>
        <p:spPr bwMode="auto">
          <a:xfrm>
            <a:off x="1132254" y="3202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1403268" y="326904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1668779" y="3357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1554480" y="3509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1648846" y="375359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1746294" y="42184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938149" y="4133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2591066" y="45094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1706880" y="2610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383745" y="364837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1825422" y="46163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2454646" y="4525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1686948" y="40769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2518463" y="393382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1684019" y="30101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1539240" y="30101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2816247" y="339223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1388524" y="376722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1668779" y="47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2129132" y="444030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996836" y="400972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875404" y="387361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2193020" y="48142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1207112" y="45692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1554480" y="444030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3270924" y="339443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1989532" y="378246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2011680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2164080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2316480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2468880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2258448" y="26959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1980716" y="2654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927359" y="4281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1392991" y="489943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1228162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2816246" y="409078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2554015" y="29016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2988104" y="30007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2608065" y="40345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1859280" y="27632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2011680" y="2915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2164080" y="3068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2258448" y="32204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2468880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3143135" y="364836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2644540" y="360169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2926080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3466576" y="387522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3356059" y="278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3425847" y="412902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448583" y="278107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530565" y="26884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456809" y="260479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1880825" y="19751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1729515" y="2004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3073239" y="57633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3425847" y="56048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2820904" y="526285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3145222" y="4729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1598884" y="600777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2258447" y="534513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875404" y="51167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1143027" y="592264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735510" y="55985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471855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3100568" y="260479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2475896" y="230095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2258446" y="30819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2468880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1644780" y="23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2773680" y="3677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2926080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3078480" y="39824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3230880" y="4134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2764289" y="25136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3535680" y="4439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2129132" y="226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039403" y="29299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411088" y="400565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692942" y="310455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790269" y="359246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1269212" y="283192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456809" y="108477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Selbsthilfegruppen</a:t>
            </a:r>
            <a:r>
              <a:rPr lang="en-GB" dirty="0" smtClean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FF9933"/>
                </a:solidFill>
              </a:rPr>
              <a:t>-</a:t>
            </a:r>
            <a:r>
              <a:rPr lang="en-GB" dirty="0" err="1" smtClean="0">
                <a:solidFill>
                  <a:srgbClr val="FF9933"/>
                </a:solidFill>
              </a:rPr>
              <a:t>organisationen</a:t>
            </a:r>
            <a:r>
              <a:rPr lang="en-GB" dirty="0" smtClean="0">
                <a:solidFill>
                  <a:srgbClr val="FF9933"/>
                </a:solidFill>
              </a:rPr>
              <a:t/>
            </a:r>
            <a:br>
              <a:rPr lang="en-GB" dirty="0" smtClean="0">
                <a:solidFill>
                  <a:srgbClr val="FF9933"/>
                </a:solidFill>
              </a:rPr>
            </a:br>
            <a:r>
              <a:rPr lang="en-GB" dirty="0" smtClean="0"/>
              <a:t>und </a:t>
            </a:r>
            <a:r>
              <a:rPr lang="en-GB" dirty="0" smtClean="0">
                <a:solidFill>
                  <a:srgbClr val="00B050"/>
                </a:solidFill>
              </a:rPr>
              <a:t>-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a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en-GB" dirty="0" err="1" smtClean="0">
                <a:solidFill>
                  <a:srgbClr val="00B050"/>
                </a:solidFill>
              </a:rPr>
              <a:t>h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en-GB" dirty="0" err="1" smtClean="0">
                <a:solidFill>
                  <a:srgbClr val="00B050"/>
                </a:solidFill>
              </a:rPr>
              <a:t>b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ä</a:t>
            </a:r>
            <a:r>
              <a:rPr lang="en-GB" dirty="0" err="1" smtClean="0">
                <a:solidFill>
                  <a:srgbClr val="00B050"/>
                </a:solidFill>
              </a:rPr>
              <a:t>n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0" y="532015"/>
            <a:ext cx="9144000" cy="55276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34778" y="611573"/>
            <a:ext cx="17364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Vergangenheit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7710443" y="62265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Gegenwart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3" name="Gerade Verbindung 122"/>
          <p:cNvCxnSpPr>
            <a:stCxn id="121" idx="3"/>
            <a:endCxn id="122" idx="1"/>
          </p:cNvCxnSpPr>
          <p:nvPr/>
        </p:nvCxnSpPr>
        <p:spPr bwMode="auto">
          <a:xfrm>
            <a:off x="1771215" y="796239"/>
            <a:ext cx="5939228" cy="11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bgerundetes Rechteck 123"/>
          <p:cNvSpPr/>
          <p:nvPr/>
        </p:nvSpPr>
        <p:spPr bwMode="auto">
          <a:xfrm>
            <a:off x="5912549" y="622652"/>
            <a:ext cx="63888" cy="3582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llipse 28"/>
          <p:cNvSpPr/>
          <p:nvPr/>
        </p:nvSpPr>
        <p:spPr bwMode="auto">
          <a:xfrm>
            <a:off x="3764253" y="1744980"/>
            <a:ext cx="4323141" cy="4594860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Gesundheitswesen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21" name="Ellipse 20"/>
          <p:cNvSpPr/>
          <p:nvPr/>
        </p:nvSpPr>
        <p:spPr bwMode="auto">
          <a:xfrm>
            <a:off x="2222958" y="2491740"/>
            <a:ext cx="3124200" cy="1973580"/>
          </a:xfrm>
          <a:prstGeom prst="ellipse">
            <a:avLst/>
          </a:prstGeom>
          <a:solidFill>
            <a:srgbClr val="AFCD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405838" y="3741420"/>
            <a:ext cx="2971800" cy="2171700"/>
          </a:xfrm>
          <a:prstGeom prst="ellipse">
            <a:avLst/>
          </a:prstGeom>
          <a:solidFill>
            <a:srgbClr val="92D050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2831592" y="4364965"/>
            <a:ext cx="341853" cy="40608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2823554" y="3424687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3268336" y="3899331"/>
            <a:ext cx="794053" cy="459394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626463" y="3400425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3292757" y="29027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222967" y="3823762"/>
            <a:ext cx="314325" cy="437295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 rot="6748452">
            <a:off x="4176712" y="4422751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 rot="14443297">
            <a:off x="2557246" y="3818660"/>
            <a:ext cx="444782" cy="259361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Ellipse 16"/>
          <p:cNvSpPr/>
          <p:nvPr/>
        </p:nvSpPr>
        <p:spPr bwMode="auto">
          <a:xfrm rot="14443297">
            <a:off x="4486355" y="3246978"/>
            <a:ext cx="364335" cy="290513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Ellipse 17"/>
          <p:cNvSpPr/>
          <p:nvPr/>
        </p:nvSpPr>
        <p:spPr bwMode="auto">
          <a:xfrm rot="14443297">
            <a:off x="3864257" y="3017044"/>
            <a:ext cx="426579" cy="300037"/>
          </a:xfrm>
          <a:prstGeom prst="ellipse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8" name="Gruppieren 27"/>
          <p:cNvGrpSpPr/>
          <p:nvPr/>
        </p:nvGrpSpPr>
        <p:grpSpPr>
          <a:xfrm>
            <a:off x="2162595" y="1896904"/>
            <a:ext cx="3217251" cy="4173378"/>
            <a:chOff x="343497" y="1896904"/>
            <a:chExt cx="3217251" cy="4173378"/>
          </a:xfrm>
        </p:grpSpPr>
        <p:sp>
          <p:nvSpPr>
            <p:cNvPr id="14" name="Freihandform 13"/>
            <p:cNvSpPr/>
            <p:nvPr/>
          </p:nvSpPr>
          <p:spPr bwMode="auto">
            <a:xfrm rot="14443297">
              <a:off x="1583994" y="4479265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Freihandform 15"/>
            <p:cNvSpPr/>
            <p:nvPr/>
          </p:nvSpPr>
          <p:spPr bwMode="auto">
            <a:xfrm rot="14443297">
              <a:off x="1097196" y="4999997"/>
              <a:ext cx="794053" cy="459394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Freihandform 18"/>
            <p:cNvSpPr/>
            <p:nvPr/>
          </p:nvSpPr>
          <p:spPr bwMode="auto">
            <a:xfrm rot="14443297">
              <a:off x="2931319" y="3996593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reihandform 19"/>
            <p:cNvSpPr/>
            <p:nvPr/>
          </p:nvSpPr>
          <p:spPr bwMode="auto">
            <a:xfrm rot="21191749">
              <a:off x="2005459" y="4794144"/>
              <a:ext cx="364335" cy="290513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Freihandform 22"/>
            <p:cNvSpPr/>
            <p:nvPr/>
          </p:nvSpPr>
          <p:spPr bwMode="auto">
            <a:xfrm>
              <a:off x="343497" y="2528013"/>
              <a:ext cx="341853" cy="40608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reihandform 23"/>
            <p:cNvSpPr/>
            <p:nvPr/>
          </p:nvSpPr>
          <p:spPr bwMode="auto">
            <a:xfrm rot="19648309">
              <a:off x="1031707" y="2296180"/>
              <a:ext cx="444782" cy="259361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Freihandform 24"/>
            <p:cNvSpPr/>
            <p:nvPr/>
          </p:nvSpPr>
          <p:spPr bwMode="auto">
            <a:xfrm rot="8290203">
              <a:off x="1626059" y="1896904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Freihandform 25"/>
            <p:cNvSpPr/>
            <p:nvPr/>
          </p:nvSpPr>
          <p:spPr bwMode="auto">
            <a:xfrm rot="8290203">
              <a:off x="3134169" y="5043412"/>
              <a:ext cx="426579" cy="300037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Freihandform 26"/>
            <p:cNvSpPr/>
            <p:nvPr/>
          </p:nvSpPr>
          <p:spPr bwMode="auto">
            <a:xfrm rot="4037296">
              <a:off x="2267572" y="5694472"/>
              <a:ext cx="314325" cy="437295"/>
            </a:xfrm>
            <a:prstGeom prst="ellipse">
              <a:avLst/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0" name="Foliennummernplatzhalt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16</a:t>
            </a:fld>
            <a:endParaRPr lang="de-DE" altLang="de-DE"/>
          </a:p>
        </p:txBody>
      </p:sp>
      <p:sp>
        <p:nvSpPr>
          <p:cNvPr id="33" name="Ellipse 32"/>
          <p:cNvSpPr/>
          <p:nvPr/>
        </p:nvSpPr>
        <p:spPr bwMode="auto">
          <a:xfrm>
            <a:off x="2951352" y="3202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222366" y="326904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3487877" y="3357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3373578" y="3509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3467944" y="375359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3565392" y="42184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3830778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3757247" y="4133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4135578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287978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4410164" y="45094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3525978" y="2610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4202843" y="364837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3644520" y="46163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4273744" y="4525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3506046" y="40769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4337561" y="393382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3503117" y="301019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3358338" y="30101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4635345" y="339223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" name="Ellipse 52"/>
          <p:cNvSpPr/>
          <p:nvPr/>
        </p:nvSpPr>
        <p:spPr bwMode="auto">
          <a:xfrm>
            <a:off x="3207622" y="376722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3487877" y="47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Ellipse 54"/>
          <p:cNvSpPr/>
          <p:nvPr/>
        </p:nvSpPr>
        <p:spPr bwMode="auto">
          <a:xfrm>
            <a:off x="3948230" y="444030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2815934" y="400972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694502" y="387361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4012118" y="481429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9" name="Ellipse 58"/>
          <p:cNvSpPr/>
          <p:nvPr/>
        </p:nvSpPr>
        <p:spPr bwMode="auto">
          <a:xfrm>
            <a:off x="3026210" y="456920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Ellipse 59"/>
          <p:cNvSpPr/>
          <p:nvPr/>
        </p:nvSpPr>
        <p:spPr bwMode="auto">
          <a:xfrm>
            <a:off x="3373578" y="444030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" name="Ellipse 60"/>
          <p:cNvSpPr/>
          <p:nvPr/>
        </p:nvSpPr>
        <p:spPr bwMode="auto">
          <a:xfrm>
            <a:off x="5090022" y="339443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3808630" y="378246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3830778" y="3967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3983178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4135578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4287978" y="44243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4077546" y="26959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3799814" y="265478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2746457" y="428143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3212089" y="489943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3047260" y="41195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4635344" y="409078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4373113" y="29016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4807202" y="300073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4427163" y="40345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3678378" y="27632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830778" y="2915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3983178" y="3068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9" name="Ellipse 78"/>
          <p:cNvSpPr/>
          <p:nvPr/>
        </p:nvSpPr>
        <p:spPr bwMode="auto">
          <a:xfrm>
            <a:off x="4077546" y="32204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4287978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4962233" y="364836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4463638" y="360169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4745178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5285674" y="387522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5175157" y="278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5244945" y="412902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2267681" y="278107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2349663" y="26884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2275907" y="260479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3699923" y="19751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Ellipse 90"/>
          <p:cNvSpPr/>
          <p:nvPr/>
        </p:nvSpPr>
        <p:spPr bwMode="auto">
          <a:xfrm>
            <a:off x="3548613" y="200435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4892337" y="576338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5244945" y="56048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4640002" y="5262856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Ellipse 94"/>
          <p:cNvSpPr/>
          <p:nvPr/>
        </p:nvSpPr>
        <p:spPr bwMode="auto">
          <a:xfrm>
            <a:off x="4964320" y="47291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Ellipse 95"/>
          <p:cNvSpPr/>
          <p:nvPr/>
        </p:nvSpPr>
        <p:spPr bwMode="auto">
          <a:xfrm>
            <a:off x="3417982" y="600777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Ellipse 96"/>
          <p:cNvSpPr/>
          <p:nvPr/>
        </p:nvSpPr>
        <p:spPr bwMode="auto">
          <a:xfrm>
            <a:off x="4077545" y="534513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2694502" y="5116710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2962125" y="592264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0" name="Ellipse 99"/>
          <p:cNvSpPr/>
          <p:nvPr/>
        </p:nvSpPr>
        <p:spPr bwMode="auto">
          <a:xfrm>
            <a:off x="2554608" y="5598589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1" name="Ellipse 100"/>
          <p:cNvSpPr/>
          <p:nvPr/>
        </p:nvSpPr>
        <p:spPr bwMode="auto">
          <a:xfrm>
            <a:off x="2290953" y="427196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Ellipse 101"/>
          <p:cNvSpPr/>
          <p:nvPr/>
        </p:nvSpPr>
        <p:spPr bwMode="auto">
          <a:xfrm>
            <a:off x="4919666" y="260479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4294994" y="230095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" name="Ellipse 103"/>
          <p:cNvSpPr/>
          <p:nvPr/>
        </p:nvSpPr>
        <p:spPr bwMode="auto">
          <a:xfrm>
            <a:off x="4077544" y="3081993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5" name="Ellipse 104"/>
          <p:cNvSpPr/>
          <p:nvPr/>
        </p:nvSpPr>
        <p:spPr bwMode="auto">
          <a:xfrm>
            <a:off x="4287978" y="33728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6" name="Ellipse 105"/>
          <p:cNvSpPr/>
          <p:nvPr/>
        </p:nvSpPr>
        <p:spPr bwMode="auto">
          <a:xfrm>
            <a:off x="3463878" y="231054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Ellipse 106"/>
          <p:cNvSpPr/>
          <p:nvPr/>
        </p:nvSpPr>
        <p:spPr bwMode="auto">
          <a:xfrm>
            <a:off x="4592778" y="3677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Ellipse 107"/>
          <p:cNvSpPr/>
          <p:nvPr/>
        </p:nvSpPr>
        <p:spPr bwMode="auto">
          <a:xfrm>
            <a:off x="4745178" y="38300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9" name="Ellipse 108"/>
          <p:cNvSpPr/>
          <p:nvPr/>
        </p:nvSpPr>
        <p:spPr bwMode="auto">
          <a:xfrm>
            <a:off x="4763860" y="419630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Ellipse 109"/>
          <p:cNvSpPr/>
          <p:nvPr/>
        </p:nvSpPr>
        <p:spPr bwMode="auto">
          <a:xfrm>
            <a:off x="4942089" y="4163175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1" name="Ellipse 110"/>
          <p:cNvSpPr/>
          <p:nvPr/>
        </p:nvSpPr>
        <p:spPr bwMode="auto">
          <a:xfrm>
            <a:off x="4583387" y="25136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2" name="Ellipse 111"/>
          <p:cNvSpPr/>
          <p:nvPr/>
        </p:nvSpPr>
        <p:spPr bwMode="auto">
          <a:xfrm>
            <a:off x="5354778" y="443960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3948230" y="226452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2858501" y="2929944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2230186" y="4005651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Ellipse 115"/>
          <p:cNvSpPr/>
          <p:nvPr/>
        </p:nvSpPr>
        <p:spPr bwMode="auto">
          <a:xfrm>
            <a:off x="2512040" y="3104558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2609367" y="3592467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Ellipse 117"/>
          <p:cNvSpPr/>
          <p:nvPr/>
        </p:nvSpPr>
        <p:spPr bwMode="auto">
          <a:xfrm>
            <a:off x="3088310" y="2831922"/>
            <a:ext cx="85135" cy="85135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456809" y="1084778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</a:rPr>
              <a:t>Selbsthilfegruppen</a:t>
            </a:r>
            <a:r>
              <a:rPr lang="en-GB" dirty="0" smtClean="0">
                <a:solidFill>
                  <a:srgbClr val="C00000"/>
                </a:solidFill>
              </a:rPr>
              <a:t>, </a:t>
            </a:r>
            <a:r>
              <a:rPr lang="en-GB" dirty="0" smtClean="0">
                <a:solidFill>
                  <a:srgbClr val="FF9933"/>
                </a:solidFill>
              </a:rPr>
              <a:t>-</a:t>
            </a:r>
            <a:r>
              <a:rPr lang="en-GB" dirty="0" err="1" smtClean="0">
                <a:solidFill>
                  <a:srgbClr val="FF9933"/>
                </a:solidFill>
              </a:rPr>
              <a:t>organisationen</a:t>
            </a:r>
            <a:r>
              <a:rPr lang="en-GB" dirty="0" smtClean="0">
                <a:solidFill>
                  <a:srgbClr val="FF9933"/>
                </a:solidFill>
              </a:rPr>
              <a:t/>
            </a:r>
            <a:br>
              <a:rPr lang="en-GB" dirty="0" smtClean="0">
                <a:solidFill>
                  <a:srgbClr val="FF9933"/>
                </a:solidFill>
              </a:rPr>
            </a:br>
            <a:r>
              <a:rPr lang="en-GB" dirty="0" smtClean="0"/>
              <a:t>und </a:t>
            </a:r>
            <a:r>
              <a:rPr lang="en-GB" dirty="0" smtClean="0">
                <a:solidFill>
                  <a:srgbClr val="00B050"/>
                </a:solidFill>
              </a:rPr>
              <a:t>-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a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</a:t>
            </a:r>
            <a:r>
              <a:rPr lang="en-GB" dirty="0" err="1" smtClean="0">
                <a:solidFill>
                  <a:srgbClr val="00B050"/>
                </a:solidFill>
              </a:rPr>
              <a:t>h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</a:t>
            </a:r>
            <a:r>
              <a:rPr lang="en-GB" dirty="0" err="1" smtClean="0">
                <a:solidFill>
                  <a:srgbClr val="00B050"/>
                </a:solidFill>
              </a:rPr>
              <a:t>b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ä</a:t>
            </a:r>
            <a:r>
              <a:rPr lang="en-GB" dirty="0" err="1" smtClean="0">
                <a:solidFill>
                  <a:srgbClr val="00B050"/>
                </a:solidFill>
              </a:rPr>
              <a:t>n</a:t>
            </a:r>
            <a:r>
              <a:rPr lang="en-GB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GB" dirty="0" err="1" smtClean="0">
                <a:solidFill>
                  <a:srgbClr val="00B050"/>
                </a:solidFill>
              </a:rPr>
              <a:t>e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0" name="Rechteck 119"/>
          <p:cNvSpPr/>
          <p:nvPr/>
        </p:nvSpPr>
        <p:spPr bwMode="auto">
          <a:xfrm>
            <a:off x="0" y="532015"/>
            <a:ext cx="9144000" cy="552763"/>
          </a:xfrm>
          <a:prstGeom prst="rect">
            <a:avLst/>
          </a:prstGeom>
          <a:solidFill>
            <a:srgbClr val="00206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1" name="Textfeld 120"/>
          <p:cNvSpPr txBox="1"/>
          <p:nvPr/>
        </p:nvSpPr>
        <p:spPr>
          <a:xfrm>
            <a:off x="34778" y="611573"/>
            <a:ext cx="173643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Vergangenheit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7710443" y="622652"/>
            <a:ext cx="131318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Gegenwart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23" name="Gerade Verbindung 122"/>
          <p:cNvCxnSpPr>
            <a:stCxn id="121" idx="3"/>
            <a:endCxn id="122" idx="1"/>
          </p:cNvCxnSpPr>
          <p:nvPr/>
        </p:nvCxnSpPr>
        <p:spPr bwMode="auto">
          <a:xfrm>
            <a:off x="1771215" y="796239"/>
            <a:ext cx="5939228" cy="110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4" name="Abgerundetes Rechteck 123"/>
          <p:cNvSpPr/>
          <p:nvPr/>
        </p:nvSpPr>
        <p:spPr bwMode="auto">
          <a:xfrm>
            <a:off x="7591775" y="622652"/>
            <a:ext cx="63888" cy="358253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Herausforderungen für die (organisierte) </a:t>
            </a:r>
            <a:r>
              <a:rPr lang="de-DE" altLang="de-DE" dirty="0"/>
              <a:t>Selbsthilfe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Steigende </a:t>
            </a:r>
            <a:r>
              <a:rPr lang="de-DE" altLang="de-DE" b="1" dirty="0">
                <a:solidFill>
                  <a:srgbClr val="990033"/>
                </a:solidFill>
              </a:rPr>
              <a:t>Forderungen </a:t>
            </a:r>
            <a:r>
              <a:rPr lang="de-DE" altLang="de-DE" dirty="0"/>
              <a:t>und</a:t>
            </a:r>
            <a:r>
              <a:rPr lang="de-DE" altLang="de-DE" b="1" dirty="0">
                <a:solidFill>
                  <a:srgbClr val="990033"/>
                </a:solidFill>
              </a:rPr>
              <a:t> Ansprüche</a:t>
            </a:r>
            <a:r>
              <a:rPr lang="de-DE" altLang="de-DE" b="1" dirty="0"/>
              <a:t> </a:t>
            </a:r>
            <a:r>
              <a:rPr lang="de-DE" altLang="de-DE" dirty="0"/>
              <a:t>von Politik und professionellem Versorgungssystem an bürgerschaftliche Selbstverantwortung und an die Selbsthilfe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Selbsthilfef</a:t>
            </a:r>
            <a:r>
              <a:rPr lang="de-DE" altLang="de-DE" b="1" dirty="0">
                <a:solidFill>
                  <a:srgbClr val="990033"/>
                </a:solidFill>
              </a:rPr>
              <a:t>ö</a:t>
            </a:r>
            <a:r>
              <a:rPr lang="de-DE" altLang="de-DE" dirty="0"/>
              <a:t>rderung -&gt; Selbsthilfef</a:t>
            </a:r>
            <a:r>
              <a:rPr lang="de-DE" altLang="de-DE" b="1" dirty="0">
                <a:solidFill>
                  <a:srgbClr val="990033"/>
                </a:solidFill>
              </a:rPr>
              <a:t>o</a:t>
            </a:r>
            <a:r>
              <a:rPr lang="de-DE" altLang="de-DE" dirty="0"/>
              <a:t>rderung?</a:t>
            </a:r>
          </a:p>
          <a:p>
            <a:pPr>
              <a:lnSpc>
                <a:spcPct val="90000"/>
              </a:lnSpc>
            </a:pPr>
            <a:r>
              <a:rPr lang="de-DE" altLang="de-DE" dirty="0"/>
              <a:t>Sozial- und gesundheitspolitisches „</a:t>
            </a:r>
            <a:r>
              <a:rPr lang="de-DE" altLang="de-DE" b="1" dirty="0">
                <a:solidFill>
                  <a:srgbClr val="990033"/>
                </a:solidFill>
              </a:rPr>
              <a:t>double bind</a:t>
            </a:r>
            <a:r>
              <a:rPr lang="de-DE" altLang="de-DE" dirty="0"/>
              <a:t>“: </a:t>
            </a:r>
            <a:br>
              <a:rPr lang="de-DE" altLang="de-DE" dirty="0"/>
            </a:br>
            <a:r>
              <a:rPr lang="de-DE" altLang="de-DE" i="1" dirty="0"/>
              <a:t>Seid autonom und selbstständig, aber nur zu unseren Bedingungen</a:t>
            </a:r>
            <a:r>
              <a:rPr lang="de-DE" altLang="de-DE" i="1" dirty="0" smtClean="0"/>
              <a:t>! …</a:t>
            </a:r>
          </a:p>
          <a:p>
            <a:pPr>
              <a:lnSpc>
                <a:spcPct val="90000"/>
              </a:lnSpc>
            </a:pPr>
            <a:r>
              <a:rPr lang="de-DE" altLang="de-DE" dirty="0" smtClean="0"/>
              <a:t>… bis hin zu </a:t>
            </a:r>
            <a:r>
              <a:rPr lang="de-DE" altLang="de-DE" b="1" dirty="0" smtClean="0">
                <a:solidFill>
                  <a:srgbClr val="990033"/>
                </a:solidFill>
              </a:rPr>
              <a:t>Paradoxien</a:t>
            </a:r>
            <a:r>
              <a:rPr lang="de-DE" altLang="de-DE" dirty="0" smtClean="0"/>
              <a:t>: </a:t>
            </a:r>
            <a:r>
              <a:rPr lang="de-DE" altLang="de-DE" i="1" dirty="0" smtClean="0"/>
              <a:t>Beteilige Dich authentisch als Laie, aber bitte mit evidenzbasierter Qualität!</a:t>
            </a:r>
            <a:endParaRPr lang="de-DE" altLang="de-DE" i="1" dirty="0"/>
          </a:p>
          <a:p>
            <a:pPr>
              <a:lnSpc>
                <a:spcPct val="90000"/>
              </a:lnSpc>
            </a:pPr>
            <a:r>
              <a:rPr lang="de-DE" altLang="de-DE" dirty="0"/>
              <a:t>Steigende </a:t>
            </a:r>
            <a:r>
              <a:rPr lang="de-DE" altLang="de-DE" b="1" dirty="0">
                <a:solidFill>
                  <a:srgbClr val="990033"/>
                </a:solidFill>
              </a:rPr>
              <a:t>Anforderungen</a:t>
            </a:r>
            <a:r>
              <a:rPr lang="de-DE" altLang="de-DE" dirty="0"/>
              <a:t> an die Selbsthilfe in ihrer </a:t>
            </a:r>
            <a:r>
              <a:rPr lang="de-DE" altLang="de-DE" b="1" dirty="0">
                <a:solidFill>
                  <a:srgbClr val="990033"/>
                </a:solidFill>
              </a:rPr>
              <a:t>Selbstorganisation, Öffentlichkeits- </a:t>
            </a:r>
            <a:r>
              <a:rPr lang="de-DE" altLang="de-DE" dirty="0"/>
              <a:t>und</a:t>
            </a:r>
            <a:r>
              <a:rPr lang="de-DE" altLang="de-DE" b="1" dirty="0">
                <a:solidFill>
                  <a:srgbClr val="990033"/>
                </a:solidFill>
              </a:rPr>
              <a:t> Beratungsarbeit</a:t>
            </a:r>
            <a:r>
              <a:rPr lang="de-DE" altLang="de-DE" b="1" dirty="0"/>
              <a:t> </a:t>
            </a:r>
            <a:r>
              <a:rPr lang="de-DE" altLang="de-DE" dirty="0"/>
              <a:t>(Semi-Professionalisierung des Dritten Sektors)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822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6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7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Entwicklungsprozesse und -perspektiven</a:t>
            </a:r>
            <a:br>
              <a:rPr lang="de-DE" altLang="de-DE" dirty="0"/>
            </a:br>
            <a:r>
              <a:rPr lang="de-DE" altLang="de-DE" dirty="0"/>
              <a:t>der Selbsthilfe</a:t>
            </a:r>
            <a:endParaRPr lang="de-DE" altLang="de-DE" dirty="0">
              <a:solidFill>
                <a:srgbClr val="A50021"/>
              </a:solidFill>
            </a:endParaRP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Professionalisierung des Laiensystems?</a:t>
            </a:r>
          </a:p>
          <a:p>
            <a:pPr lvl="1"/>
            <a:r>
              <a:rPr lang="de-DE" altLang="de-DE" dirty="0"/>
              <a:t>Integration und Institutionalisierung der Selbsthilfe in Behandlungspfade und -leitlinien?</a:t>
            </a:r>
          </a:p>
          <a:p>
            <a:pPr lvl="1"/>
            <a:r>
              <a:rPr lang="de-DE" altLang="de-DE" dirty="0"/>
              <a:t>Verordnung der Selbsthilfe?</a:t>
            </a:r>
          </a:p>
          <a:p>
            <a:pPr lvl="1"/>
            <a:r>
              <a:rPr lang="de-DE" altLang="de-DE" dirty="0"/>
              <a:t>Expert-</a:t>
            </a:r>
            <a:r>
              <a:rPr lang="de-DE" altLang="de-DE" dirty="0" err="1"/>
              <a:t>patients</a:t>
            </a:r>
            <a:r>
              <a:rPr lang="de-DE" altLang="de-DE" dirty="0"/>
              <a:t>? Berufspatienten? Professionelle Betroffene? </a:t>
            </a:r>
          </a:p>
          <a:p>
            <a:pPr lvl="1"/>
            <a:endParaRPr lang="de-DE" altLang="de-DE" dirty="0"/>
          </a:p>
          <a:p>
            <a:r>
              <a:rPr lang="de-DE" altLang="de-DE" dirty="0"/>
              <a:t>Vom „Müssen zu wollen“ zum „Wollen zu müssen“?</a:t>
            </a:r>
          </a:p>
          <a:p>
            <a:pPr lvl="1"/>
            <a:r>
              <a:rPr lang="de-DE" altLang="de-DE" dirty="0"/>
              <a:t>Steuern wir auf eine Entwicklung zu vom </a:t>
            </a:r>
            <a:r>
              <a:rPr lang="de-DE" altLang="de-DE" i="1" dirty="0"/>
              <a:t>freiwilligen</a:t>
            </a:r>
            <a:r>
              <a:rPr lang="de-DE" altLang="de-DE" dirty="0"/>
              <a:t> </a:t>
            </a:r>
            <a:r>
              <a:rPr lang="de-DE" altLang="de-DE" dirty="0" err="1"/>
              <a:t>Freiwilligen</a:t>
            </a:r>
            <a:r>
              <a:rPr lang="de-DE" altLang="de-DE" dirty="0"/>
              <a:t> Engagement zum </a:t>
            </a:r>
            <a:r>
              <a:rPr lang="de-DE" altLang="de-DE" i="1" dirty="0"/>
              <a:t>gesellschaftlich und politisch genötigten </a:t>
            </a:r>
            <a:r>
              <a:rPr lang="de-DE" altLang="de-DE" dirty="0"/>
              <a:t>Freiwilligen Engagement?</a:t>
            </a:r>
          </a:p>
          <a:p>
            <a:pPr lvl="1"/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295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Entwicklungsprozesse und -perspektiven </a:t>
            </a:r>
            <a:br>
              <a:rPr lang="de-DE" altLang="de-DE" dirty="0"/>
            </a:br>
            <a:r>
              <a:rPr lang="de-DE" altLang="de-DE" dirty="0"/>
              <a:t>der Selbsthilfe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Selbsthilfe zwischen Einflussnahme und Unabhängigkeit</a:t>
            </a:r>
          </a:p>
          <a:p>
            <a:pPr lvl="1"/>
            <a:r>
              <a:rPr lang="de-DE" altLang="de-DE" dirty="0"/>
              <a:t>Wie bewahrt sich die Selbsthilfe ihre Unabhängigkeit?</a:t>
            </a:r>
          </a:p>
          <a:p>
            <a:pPr lvl="1"/>
            <a:r>
              <a:rPr lang="de-DE" altLang="de-DE" dirty="0"/>
              <a:t>Wie bewahrt sich die Selbsthilfe ihre Glaubwürdigkeit?</a:t>
            </a:r>
          </a:p>
          <a:p>
            <a:pPr lvl="1"/>
            <a:r>
              <a:rPr lang="de-DE" altLang="de-DE" dirty="0" smtClean="0"/>
              <a:t>Wie </a:t>
            </a:r>
            <a:r>
              <a:rPr lang="de-DE" altLang="de-DE" dirty="0"/>
              <a:t>viele Bedingungen akzeptiert die Selbsthilfe hinsichtlich ihrer Unterstützung und Förderung?</a:t>
            </a:r>
          </a:p>
          <a:p>
            <a:pPr lvl="1"/>
            <a:r>
              <a:rPr lang="de-DE" altLang="de-DE" dirty="0"/>
              <a:t>Welche Verantwortung trägt die Selbsthilfe als Meinungsbildner bezüglich des Umgangs mit Informationen, z.B. über Behandlungsmaßnahmen, Heil- und Hilfsmittel, gesundheitspolitische Entscheidungen oder Leistungserbringern?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96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376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Übersicht</a:t>
            </a:r>
          </a:p>
        </p:txBody>
      </p:sp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Selbsthilfe </a:t>
            </a:r>
            <a:r>
              <a:rPr lang="de-DE" dirty="0"/>
              <a:t>– ein Gegenstand von Evaluation und Forschung?</a:t>
            </a:r>
            <a:endParaRPr lang="de-DE" altLang="de-DE" dirty="0" smtClean="0"/>
          </a:p>
          <a:p>
            <a:r>
              <a:rPr lang="de-DE" altLang="de-DE" dirty="0" smtClean="0"/>
              <a:t>Sozial- und gesellschaftspolitische Einordnung</a:t>
            </a:r>
            <a:r>
              <a:rPr lang="de-DE" altLang="de-DE" dirty="0"/>
              <a:t>: </a:t>
            </a:r>
            <a:r>
              <a:rPr lang="de-DE" altLang="de-DE" dirty="0" smtClean="0"/>
              <a:t>Entwicklungsprozesse und -perspektiven </a:t>
            </a:r>
            <a:r>
              <a:rPr lang="de-DE" altLang="de-DE" dirty="0"/>
              <a:t>der Selbsthilfe</a:t>
            </a:r>
            <a:endParaRPr lang="de-DE" altLang="de-DE" dirty="0" smtClean="0"/>
          </a:p>
          <a:p>
            <a:r>
              <a:rPr lang="de-DE" altLang="de-DE" dirty="0" smtClean="0"/>
              <a:t>Begriffseinordnung: Evaluation und Forschung</a:t>
            </a:r>
          </a:p>
          <a:p>
            <a:r>
              <a:rPr lang="de-DE" altLang="de-DE" dirty="0"/>
              <a:t>Herausforderungen für die organisierte Selbsthilfe im Rahmen von Evaluation und </a:t>
            </a:r>
            <a:r>
              <a:rPr lang="de-DE" altLang="de-DE" dirty="0" smtClean="0"/>
              <a:t>Forschung</a:t>
            </a:r>
          </a:p>
          <a:p>
            <a:r>
              <a:rPr lang="de-DE" altLang="de-DE" dirty="0"/>
              <a:t>Evaluation und Forschung </a:t>
            </a:r>
            <a:r>
              <a:rPr lang="de-DE" altLang="de-DE" dirty="0" smtClean="0"/>
              <a:t>in der organisierten Selbsthilfe im Kontext der </a:t>
            </a:r>
            <a:r>
              <a:rPr lang="de-DE" altLang="de-DE" dirty="0" err="1" smtClean="0"/>
              <a:t>Evidenzbasierung</a:t>
            </a:r>
            <a:endParaRPr lang="de-DE" altLang="de-DE" dirty="0" smtClean="0"/>
          </a:p>
          <a:p>
            <a:r>
              <a:rPr lang="de-DE" altLang="de-DE" dirty="0" smtClean="0"/>
              <a:t>Fazit</a:t>
            </a: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Entwicklungsprozesse und -perspektiven der </a:t>
            </a:r>
            <a:r>
              <a:rPr lang="de-DE" altLang="de-DE" dirty="0" smtClean="0"/>
              <a:t>Selbsthilfe</a:t>
            </a:r>
            <a:endParaRPr lang="de-DE" altLang="de-DE" dirty="0"/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/>
              <a:t>Legitimation der Selbsthilfe?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Muss sich Selbsthilfe überhaupt begründen und beweisen? Und falls ja, wem gegenüber eigentlich?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Wie ist der (gesundheits-)ökonomische Nutzen der Selbsthilfe?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Wie wirkt Selbsthilfe? Wirkt sie überhaupt? Und falls ja, was wirkt denn da?</a:t>
            </a:r>
          </a:p>
          <a:p>
            <a:pPr lvl="1">
              <a:lnSpc>
                <a:spcPct val="90000"/>
              </a:lnSpc>
            </a:pPr>
            <a:r>
              <a:rPr lang="de-DE" altLang="de-DE" dirty="0"/>
              <a:t>Wie ist die Qualität der Selbsthilfe?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de-DE" alt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7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Entwicklungsprozesse und -perspektiven</a:t>
            </a:r>
            <a:br>
              <a:rPr lang="de-DE" altLang="de-DE" dirty="0"/>
            </a:br>
            <a:r>
              <a:rPr lang="de-DE" altLang="de-DE" dirty="0"/>
              <a:t>der Selbsthilfe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Selbsthilfe zwischen Subsidiarität und Solidarität</a:t>
            </a:r>
          </a:p>
          <a:p>
            <a:pPr lvl="1"/>
            <a:r>
              <a:rPr lang="de-DE" altLang="de-DE" dirty="0"/>
              <a:t>„Zum Leben zu wenig, zum Sterben </a:t>
            </a:r>
            <a:r>
              <a:rPr lang="de-DE" altLang="de-DE" dirty="0" err="1"/>
              <a:t>zuviel</a:t>
            </a:r>
            <a:r>
              <a:rPr lang="de-DE" altLang="de-DE" dirty="0"/>
              <a:t>“</a:t>
            </a:r>
          </a:p>
          <a:p>
            <a:pPr lvl="1"/>
            <a:r>
              <a:rPr lang="de-DE" altLang="de-DE" dirty="0"/>
              <a:t>„Wer gibt, kann auch fordern</a:t>
            </a:r>
            <a:r>
              <a:rPr lang="de-DE" altLang="de-DE" dirty="0" smtClean="0"/>
              <a:t>“ &lt;-&gt; „</a:t>
            </a:r>
            <a:r>
              <a:rPr lang="de-DE" altLang="de-DE" dirty="0"/>
              <a:t>Wer nimmt, macht sich abhängig“</a:t>
            </a:r>
          </a:p>
          <a:p>
            <a:pPr lvl="1"/>
            <a:r>
              <a:rPr lang="de-DE" altLang="de-DE" dirty="0"/>
              <a:t>Substitutionsthese: Zu hohe sozialstaatliche Investitionen schwächen die Potenziale der Bürger/innen und der Zivilgesellschaft und insbesondere die der Selbsthilfe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(vgl. </a:t>
            </a:r>
            <a:r>
              <a:rPr lang="de-DE" altLang="de-DE" dirty="0" err="1"/>
              <a:t>Daatland</a:t>
            </a:r>
            <a:r>
              <a:rPr lang="de-DE" altLang="de-DE" dirty="0"/>
              <a:t> 2001)</a:t>
            </a:r>
          </a:p>
          <a:p>
            <a:pPr lvl="1"/>
            <a:r>
              <a:rPr lang="de-DE" altLang="de-DE" dirty="0"/>
              <a:t>Erst eine nachhaltige sozialstaatliche Förderung bringt bürgerschaftliches Engagement und Selbsthilfepotenziale zur vollen Entfaltung (ebd., vgl. auch BBE 2010, S. 45-116)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882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/>
              <a:t>Begriffseinordnung: Evaluation und </a:t>
            </a:r>
            <a:r>
              <a:rPr lang="de-DE" altLang="de-DE" dirty="0" smtClean="0"/>
              <a:t>Forschung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0" y="2430585"/>
            <a:ext cx="9144000" cy="243058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rgbClr val="FFCC99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Begriffseinordnung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7" name="Rechteck 6"/>
          <p:cNvSpPr/>
          <p:nvPr/>
        </p:nvSpPr>
        <p:spPr bwMode="auto">
          <a:xfrm>
            <a:off x="1" y="2157055"/>
            <a:ext cx="4571998" cy="3008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1970088" algn="l"/>
              </a:tabLst>
            </a:pPr>
            <a:r>
              <a:rPr lang="de-DE" sz="2000" b="1" dirty="0" smtClean="0">
                <a:solidFill>
                  <a:srgbClr val="990033"/>
                </a:solidFill>
              </a:rPr>
              <a:t>Evaluation</a:t>
            </a:r>
            <a:r>
              <a:rPr lang="de-DE" sz="2000" dirty="0" smtClean="0"/>
              <a:t> = </a:t>
            </a:r>
          </a:p>
          <a:p>
            <a:pPr algn="ctr">
              <a:tabLst>
                <a:tab pos="1970088" algn="l"/>
              </a:tabLst>
            </a:pPr>
            <a:endParaRPr lang="de-DE" sz="2000" dirty="0" smtClean="0"/>
          </a:p>
          <a:p>
            <a:pPr algn="ctr">
              <a:tabLst>
                <a:tab pos="1970088" algn="l"/>
              </a:tabLst>
            </a:pPr>
            <a:r>
              <a:rPr lang="de-DE" sz="2000" dirty="0" smtClean="0"/>
              <a:t>Bewertung </a:t>
            </a:r>
          </a:p>
          <a:p>
            <a:pPr algn="ctr">
              <a:tabLst>
                <a:tab pos="1970088" algn="l"/>
              </a:tabLst>
            </a:pPr>
            <a:r>
              <a:rPr lang="de-DE" sz="2000" dirty="0" smtClean="0"/>
              <a:t>einer Maßnahme </a:t>
            </a:r>
          </a:p>
          <a:p>
            <a:pPr algn="ctr">
              <a:tabLst>
                <a:tab pos="1970088" algn="l"/>
              </a:tabLst>
            </a:pPr>
            <a:r>
              <a:rPr lang="de-DE" sz="2000" dirty="0" smtClean="0"/>
              <a:t>(Projekte, Prozesse, Ergebnisse, …) 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4571999" y="2157054"/>
            <a:ext cx="4572001" cy="30089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2000" b="1" dirty="0" smtClean="0">
                <a:solidFill>
                  <a:srgbClr val="990033"/>
                </a:solidFill>
              </a:rPr>
              <a:t>Forschung</a:t>
            </a:r>
            <a:r>
              <a:rPr lang="de-DE" sz="2000" dirty="0" smtClean="0"/>
              <a:t> = </a:t>
            </a:r>
          </a:p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Erkenntnisgewinn </a:t>
            </a:r>
          </a:p>
          <a:p>
            <a:pPr algn="ctr"/>
            <a:r>
              <a:rPr lang="de-DE" sz="2000" dirty="0" smtClean="0"/>
              <a:t>und dessen Verbreitung </a:t>
            </a:r>
          </a:p>
          <a:p>
            <a:pPr algn="ctr"/>
            <a:r>
              <a:rPr lang="de-DE" sz="2000" dirty="0" smtClean="0"/>
              <a:t>auf systematischer Basis</a:t>
            </a:r>
            <a:endParaRPr lang="de-DE" sz="2000" dirty="0"/>
          </a:p>
        </p:txBody>
      </p:sp>
      <p:grpSp>
        <p:nvGrpSpPr>
          <p:cNvPr id="13" name="Gruppieren 12"/>
          <p:cNvGrpSpPr/>
          <p:nvPr/>
        </p:nvGrpSpPr>
        <p:grpSpPr>
          <a:xfrm rot="16200000">
            <a:off x="4181218" y="3118342"/>
            <a:ext cx="840161" cy="887051"/>
            <a:chOff x="4267183" y="2821372"/>
            <a:chExt cx="840161" cy="887051"/>
          </a:xfrm>
        </p:grpSpPr>
        <p:sp>
          <p:nvSpPr>
            <p:cNvPr id="11" name="Gebogener Pfeil 10"/>
            <p:cNvSpPr/>
            <p:nvPr/>
          </p:nvSpPr>
          <p:spPr bwMode="auto">
            <a:xfrm>
              <a:off x="4267183" y="2821372"/>
              <a:ext cx="836246" cy="836246"/>
            </a:xfrm>
            <a:prstGeom prst="circular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Gebogener Pfeil 11"/>
            <p:cNvSpPr/>
            <p:nvPr/>
          </p:nvSpPr>
          <p:spPr bwMode="auto">
            <a:xfrm rot="10800000">
              <a:off x="4271098" y="2872177"/>
              <a:ext cx="836246" cy="836246"/>
            </a:xfrm>
            <a:prstGeom prst="circularArrow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665559" y="5279381"/>
            <a:ext cx="383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Evaluation </a:t>
            </a:r>
            <a:r>
              <a:rPr lang="en-GB" dirty="0" smtClean="0">
                <a:latin typeface="Symbol" panose="05050102010706020507" pitchFamily="18" charset="2"/>
              </a:rPr>
              <a:t>Î</a:t>
            </a:r>
            <a:r>
              <a:rPr lang="en-GB" dirty="0" smtClean="0"/>
              <a:t> </a:t>
            </a:r>
            <a:r>
              <a:rPr lang="en-GB" dirty="0" err="1" smtClean="0"/>
              <a:t>Forschung</a:t>
            </a:r>
            <a:endParaRPr lang="en-GB" dirty="0" smtClean="0"/>
          </a:p>
          <a:p>
            <a:pPr algn="ctr"/>
            <a:r>
              <a:rPr lang="en-GB" dirty="0" err="1" smtClean="0"/>
              <a:t>Forschung</a:t>
            </a:r>
            <a:r>
              <a:rPr lang="en-GB" dirty="0" smtClean="0"/>
              <a:t> </a:t>
            </a:r>
            <a:r>
              <a:rPr lang="en-GB" dirty="0" smtClean="0">
                <a:latin typeface="Symbol" panose="05050102010706020507" pitchFamily="18" charset="2"/>
              </a:rPr>
              <a:t>Ï</a:t>
            </a:r>
            <a:r>
              <a:rPr lang="en-GB" dirty="0" smtClean="0"/>
              <a:t> Evaluation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3A-C43D-4440-A9FE-A8B6962E0AA2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06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6738">
            <a:off x="359506" y="1587134"/>
            <a:ext cx="3323004" cy="46332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ecx.images-amazon.com/images/I/412EoHas%2B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050">
            <a:off x="2953479" y="300893"/>
            <a:ext cx="3333750" cy="476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ecx.images-amazon.com/images/I/51ZNkMMD25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52">
            <a:off x="5791811" y="177372"/>
            <a:ext cx="3371850" cy="4762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5124" name="Picture 4" descr="http://ecx.images-amazon.com/images/I/51G7a956Sf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6655">
            <a:off x="6085337" y="2834187"/>
            <a:ext cx="3057541" cy="43307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3A-C43D-4440-A9FE-A8B6962E0AA2}" type="slidenum">
              <a:rPr lang="de-DE" altLang="de-DE" smtClean="0"/>
              <a:pPr/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30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3456">
            <a:off x="922020" y="707956"/>
            <a:ext cx="7124700" cy="56709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733A-C43D-4440-A9FE-A8B6962E0AA2}" type="slidenum">
              <a:rPr lang="de-DE" altLang="de-DE" smtClean="0"/>
              <a:pPr/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39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Herausforderungen für die organisierte Selbsthilfe im Rahmen von Evaluation und Forschung</a:t>
            </a:r>
            <a:endParaRPr lang="de-DE" altLang="de-DE" dirty="0"/>
          </a:p>
        </p:txBody>
      </p:sp>
      <p:sp>
        <p:nvSpPr>
          <p:cNvPr id="11970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887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 und Ablauf eines Evaluationsprojektes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AutoShape 2" descr="Die Grafik zeigt den Management-Zyklus (PDCA) nach Mening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41337" y="5707818"/>
            <a:ext cx="8421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PDCA-Zyklus </a:t>
            </a:r>
            <a:r>
              <a:rPr lang="de-DE" sz="1400" dirty="0" smtClean="0"/>
              <a:t>(Qualitätskreislauf) nach </a:t>
            </a:r>
            <a:r>
              <a:rPr lang="de-DE" sz="1400" dirty="0" err="1" smtClean="0"/>
              <a:t>Deming</a:t>
            </a:r>
            <a:r>
              <a:rPr lang="de-DE" sz="1400" dirty="0" smtClean="0"/>
              <a:t> (basierend auf </a:t>
            </a:r>
            <a:r>
              <a:rPr lang="pt-BR" sz="1400" dirty="0"/>
              <a:t>Francis Bacon </a:t>
            </a:r>
            <a:r>
              <a:rPr lang="pt-BR" sz="1400" dirty="0" smtClean="0"/>
              <a:t>[Novum </a:t>
            </a:r>
            <a:r>
              <a:rPr lang="pt-BR" sz="1400" dirty="0"/>
              <a:t>Organum, </a:t>
            </a:r>
            <a:r>
              <a:rPr lang="pt-BR" sz="1400" dirty="0" smtClean="0"/>
              <a:t>1620])</a:t>
            </a:r>
            <a:r>
              <a:rPr lang="de-DE" sz="1400" dirty="0" smtClean="0"/>
              <a:t>:</a:t>
            </a:r>
          </a:p>
          <a:p>
            <a:endParaRPr lang="de-DE" sz="1400" dirty="0" smtClean="0"/>
          </a:p>
          <a:p>
            <a:r>
              <a:rPr lang="de-DE" sz="1400" dirty="0" smtClean="0"/>
              <a:t>plan </a:t>
            </a:r>
            <a:r>
              <a:rPr lang="de-DE" sz="1400" dirty="0"/>
              <a:t>– planen; do – handeln; check – überprüfen</a:t>
            </a:r>
            <a:r>
              <a:rPr lang="de-DE" sz="1400" dirty="0" smtClean="0"/>
              <a:t>, hinterfragen</a:t>
            </a:r>
            <a:r>
              <a:rPr lang="de-DE" sz="1400" dirty="0"/>
              <a:t>; </a:t>
            </a:r>
            <a:r>
              <a:rPr lang="de-DE" sz="1400" dirty="0" err="1"/>
              <a:t>act</a:t>
            </a:r>
            <a:r>
              <a:rPr lang="de-DE" sz="1400" dirty="0"/>
              <a:t> – anpassen, </a:t>
            </a:r>
            <a:r>
              <a:rPr lang="de-DE" sz="1400" dirty="0" smtClean="0"/>
              <a:t>reagieren</a:t>
            </a:r>
            <a:endParaRPr lang="en-GB" sz="1400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2730478" y="1803974"/>
            <a:ext cx="3726765" cy="3683539"/>
            <a:chOff x="2325056" y="1924738"/>
            <a:chExt cx="3726765" cy="3683539"/>
          </a:xfrm>
        </p:grpSpPr>
        <p:sp>
          <p:nvSpPr>
            <p:cNvPr id="9" name="Gebogener Pfeil 8"/>
            <p:cNvSpPr/>
            <p:nvPr/>
          </p:nvSpPr>
          <p:spPr bwMode="auto">
            <a:xfrm rot="16200000">
              <a:off x="2325056" y="1936232"/>
              <a:ext cx="3563822" cy="35638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3116"/>
                <a:gd name="adj5" fmla="val 12500"/>
              </a:avLst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Gebogener Pfeil 9"/>
            <p:cNvSpPr/>
            <p:nvPr/>
          </p:nvSpPr>
          <p:spPr bwMode="auto">
            <a:xfrm rot="5400000">
              <a:off x="2487999" y="2044455"/>
              <a:ext cx="3563822" cy="35638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4192"/>
                <a:gd name="adj5" fmla="val 12500"/>
              </a:avLst>
            </a:prstGeom>
            <a:solidFill>
              <a:srgbClr val="FFCC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Gebogener Pfeil 10"/>
            <p:cNvSpPr/>
            <p:nvPr/>
          </p:nvSpPr>
          <p:spPr bwMode="auto">
            <a:xfrm>
              <a:off x="2442952" y="1924738"/>
              <a:ext cx="3563822" cy="35638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173116"/>
                <a:gd name="adj5" fmla="val 12500"/>
              </a:avLst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Gebogener Pfeil 11"/>
            <p:cNvSpPr/>
            <p:nvPr/>
          </p:nvSpPr>
          <p:spPr bwMode="auto">
            <a:xfrm rot="10800000">
              <a:off x="2381619" y="2041587"/>
              <a:ext cx="3563822" cy="35638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204192"/>
                <a:gd name="adj5" fmla="val 12500"/>
              </a:avLst>
            </a:prstGeom>
            <a:solidFill>
              <a:srgbClr val="FF99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407438" y="3200409"/>
              <a:ext cx="16648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  Act        Plan</a:t>
              </a:r>
              <a:endParaRPr lang="en-GB" dirty="0"/>
            </a:p>
            <a:p>
              <a:endParaRPr lang="en-GB" dirty="0" smtClean="0"/>
            </a:p>
            <a:p>
              <a:endParaRPr lang="en-GB" dirty="0"/>
            </a:p>
            <a:p>
              <a:r>
                <a:rPr lang="en-GB" dirty="0" smtClean="0"/>
                <a:t>Check     Do</a:t>
              </a:r>
              <a:endParaRPr lang="en-GB" dirty="0"/>
            </a:p>
          </p:txBody>
        </p:sp>
        <p:cxnSp>
          <p:nvCxnSpPr>
            <p:cNvPr id="14" name="Gerade Verbindung 13"/>
            <p:cNvCxnSpPr/>
            <p:nvPr/>
          </p:nvCxnSpPr>
          <p:spPr bwMode="auto">
            <a:xfrm>
              <a:off x="4224863" y="2674189"/>
              <a:ext cx="0" cy="22169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Gerade Verbindung 15"/>
            <p:cNvCxnSpPr/>
            <p:nvPr/>
          </p:nvCxnSpPr>
          <p:spPr bwMode="auto">
            <a:xfrm>
              <a:off x="3036498" y="3800573"/>
              <a:ext cx="231187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17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Planung und Ablauf eines Evaluationsprojektes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Herausforderung 1: Klärung des Anliegens</a:t>
            </a:r>
          </a:p>
          <a:p>
            <a:r>
              <a:rPr lang="de-DE" dirty="0" smtClean="0"/>
              <a:t>Herausforderung </a:t>
            </a:r>
            <a:r>
              <a:rPr lang="de-DE" dirty="0"/>
              <a:t>2: Klärung der </a:t>
            </a:r>
            <a:r>
              <a:rPr lang="de-DE" dirty="0" smtClean="0"/>
              <a:t>Rollen</a:t>
            </a:r>
          </a:p>
          <a:p>
            <a:r>
              <a:rPr lang="de-DE" dirty="0" smtClean="0"/>
              <a:t>Herausforderung 3: Methodik und Durchführung</a:t>
            </a:r>
          </a:p>
          <a:p>
            <a:r>
              <a:rPr lang="de-DE" dirty="0" smtClean="0"/>
              <a:t>Herausforderung 4: Ressourcen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87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 1: Klärung des Anliegens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>
                <a:solidFill>
                  <a:srgbClr val="C00000"/>
                </a:solidFill>
              </a:rPr>
              <a:t>Was</a:t>
            </a:r>
            <a:r>
              <a:rPr lang="de-DE" dirty="0" smtClean="0"/>
              <a:t> wollen wir evaluieren?</a:t>
            </a:r>
          </a:p>
          <a:p>
            <a:r>
              <a:rPr lang="de-DE" b="1" dirty="0">
                <a:solidFill>
                  <a:srgbClr val="C00000"/>
                </a:solidFill>
              </a:rPr>
              <a:t>Wer</a:t>
            </a:r>
            <a:r>
              <a:rPr lang="de-DE" dirty="0" smtClean="0"/>
              <a:t> will eine Evaluation?</a:t>
            </a:r>
          </a:p>
          <a:p>
            <a:r>
              <a:rPr lang="de-DE" b="1" dirty="0">
                <a:solidFill>
                  <a:srgbClr val="C00000"/>
                </a:solidFill>
              </a:rPr>
              <a:t>Wozu</a:t>
            </a:r>
            <a:r>
              <a:rPr lang="de-DE" dirty="0" smtClean="0"/>
              <a:t> wollen wir eine Evaluation? </a:t>
            </a:r>
            <a:br>
              <a:rPr lang="de-DE" dirty="0" smtClean="0"/>
            </a:br>
            <a:r>
              <a:rPr lang="de-DE" dirty="0" smtClean="0"/>
              <a:t>(Auch: was bedeuten dann die Ergebnisse für uns?)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>
                <a:solidFill>
                  <a:srgbClr val="C00000"/>
                </a:solidFill>
              </a:rPr>
              <a:t>Wollen</a:t>
            </a:r>
            <a:r>
              <a:rPr lang="de-DE" dirty="0" smtClean="0"/>
              <a:t> wir wirklich eine Evaluation?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96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Selbsthilfe – ein Gegenstand von Evaluation und Forschung?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 2: Klärung der Rollen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Wer ist der </a:t>
            </a:r>
            <a:r>
              <a:rPr lang="de-DE" b="1" dirty="0" smtClean="0">
                <a:solidFill>
                  <a:srgbClr val="C00000"/>
                </a:solidFill>
              </a:rPr>
              <a:t>Auftraggeber</a:t>
            </a:r>
            <a:r>
              <a:rPr lang="de-DE" dirty="0" smtClean="0"/>
              <a:t>, und was sind seine Wünsche und Vorstellungen? Welche Ergebnisse erwartet er mit welchen Konsequenzen? Fremdauftrag? Selbstauftrag?</a:t>
            </a:r>
          </a:p>
          <a:p>
            <a:r>
              <a:rPr lang="de-DE" dirty="0" smtClean="0"/>
              <a:t>Wer sind die </a:t>
            </a:r>
            <a:r>
              <a:rPr lang="de-DE" b="1" dirty="0" smtClean="0">
                <a:solidFill>
                  <a:srgbClr val="C00000"/>
                </a:solidFill>
              </a:rPr>
              <a:t>Durchführenden</a:t>
            </a:r>
            <a:r>
              <a:rPr lang="de-DE" dirty="0" smtClean="0"/>
              <a:t>? Wer plant, wer entwickelt Instrumente, wer kontaktiert die Studienteilnehmenden, wer erhebt die Daten, analysiert die Daten, dokumentiert, verschriftlicht, bewertet, veröffentlicht? Intern? Extern?</a:t>
            </a:r>
          </a:p>
          <a:p>
            <a:r>
              <a:rPr lang="de-DE" dirty="0" smtClean="0"/>
              <a:t>Wer sind die </a:t>
            </a:r>
            <a:r>
              <a:rPr lang="de-DE" b="1" dirty="0" smtClean="0">
                <a:solidFill>
                  <a:srgbClr val="C00000"/>
                </a:solidFill>
              </a:rPr>
              <a:t>Teilnehmenden</a:t>
            </a:r>
            <a:r>
              <a:rPr lang="de-DE" dirty="0" smtClean="0"/>
              <a:t>? Wer wird nach welchen Kriterien ausgewählt? Wer wird ausgeschlossen? Wie werden die Teilnehmenden erreicht?</a:t>
            </a:r>
          </a:p>
          <a:p>
            <a:r>
              <a:rPr lang="de-DE" dirty="0" smtClean="0"/>
              <a:t>Wer ist die </a:t>
            </a:r>
            <a:r>
              <a:rPr lang="de-DE" b="1" dirty="0" smtClean="0">
                <a:solidFill>
                  <a:srgbClr val="C00000"/>
                </a:solidFill>
              </a:rPr>
              <a:t>Zielgruppe</a:t>
            </a:r>
            <a:r>
              <a:rPr lang="de-DE" dirty="0" smtClean="0"/>
              <a:t>? Für wen machen wir das?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38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3: Methodik und Durchführung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 smtClean="0"/>
              <a:t>Entwicklung und Konkretisierung der Evaluationsfragen (Forschungsfragen)</a:t>
            </a:r>
          </a:p>
          <a:p>
            <a:r>
              <a:rPr lang="de-DE" sz="2200" dirty="0" smtClean="0"/>
              <a:t>Bestimmung der Indikatoren und Operationalisierung der Variablen, insbesondere der Zielparameter („Outcomes“)</a:t>
            </a:r>
          </a:p>
          <a:p>
            <a:r>
              <a:rPr lang="de-DE" sz="2200" dirty="0" smtClean="0"/>
              <a:t>Rekrutierung/Gewinnung der Betroffenen/Probanden/ Stakeholder</a:t>
            </a:r>
          </a:p>
          <a:p>
            <a:r>
              <a:rPr lang="de-DE" sz="2200" dirty="0" smtClean="0"/>
              <a:t>Datenerhebung: Was soll in welcher Art und Weise mit welchen Instrumenten und Erhebungsmethoden erfasst werden?</a:t>
            </a:r>
          </a:p>
          <a:p>
            <a:r>
              <a:rPr lang="de-DE" sz="2200" dirty="0" smtClean="0"/>
              <a:t>Dateneingabe und -aufbereitung (Daten = Zahlen, Notizen, Protokolle etc.)</a:t>
            </a:r>
          </a:p>
          <a:p>
            <a:r>
              <a:rPr lang="de-DE" sz="2200" dirty="0" smtClean="0"/>
              <a:t>Auswertung, Verschriftlichung (und Publikation?)</a:t>
            </a:r>
          </a:p>
          <a:p>
            <a:r>
              <a:rPr lang="de-DE" sz="2200" dirty="0" smtClean="0"/>
              <a:t>Schlussfolgerungen, Konsequenzen, Bewertung</a:t>
            </a:r>
            <a:endParaRPr lang="de-DE" sz="2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6536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 4: </a:t>
            </a:r>
            <a:r>
              <a:rPr lang="de-DE" dirty="0" smtClean="0"/>
              <a:t>Ressourcen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Welche (zusätzlichen) finanziellen Mittel brauchen wir?</a:t>
            </a:r>
          </a:p>
          <a:p>
            <a:r>
              <a:rPr lang="de-DE" dirty="0" smtClean="0"/>
              <a:t>Welche (zusätzliche) personelle Unterstützung brauchen wir?</a:t>
            </a:r>
          </a:p>
          <a:p>
            <a:r>
              <a:rPr lang="de-DE" dirty="0" smtClean="0"/>
              <a:t>Wer von uns kann was inhaltlich beisteuern und umsetzen (Qualifikation)?</a:t>
            </a:r>
          </a:p>
          <a:p>
            <a:r>
              <a:rPr lang="de-DE" dirty="0" smtClean="0"/>
              <a:t>Wer wird alles in welchem Umfang durch die Evaluation (zusätzlich) belastet?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63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Wozu Evaluationsprojekte in der Selbsthilfe bzw. in Selbsthilfeorganisationen?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Wozu Evaluation in SHO?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Funktionelle Differenzierungen: </a:t>
            </a:r>
            <a:br>
              <a:rPr lang="de-DE" dirty="0" smtClean="0"/>
            </a:br>
            <a:r>
              <a:rPr lang="de-DE" sz="2000" dirty="0" smtClean="0"/>
              <a:t>(vgl. auch </a:t>
            </a:r>
            <a:r>
              <a:rPr lang="de-DE" sz="2000" dirty="0" err="1" smtClean="0"/>
              <a:t>Borgetto</a:t>
            </a:r>
            <a:r>
              <a:rPr lang="de-DE" sz="2000" dirty="0" smtClean="0"/>
              <a:t> et al. 2000 (sic!), Danner 2014)</a:t>
            </a:r>
            <a:endParaRPr lang="de-DE" dirty="0" smtClean="0"/>
          </a:p>
          <a:p>
            <a:pPr lvl="1"/>
            <a:r>
              <a:rPr lang="de-DE" dirty="0" smtClean="0"/>
              <a:t>Organisatorische Entwicklungen und Umstrukturierungen</a:t>
            </a:r>
          </a:p>
          <a:p>
            <a:pPr lvl="1"/>
            <a:r>
              <a:rPr lang="de-DE" dirty="0" smtClean="0"/>
              <a:t>Personale Entwicklungen und Ansprüche</a:t>
            </a:r>
          </a:p>
          <a:p>
            <a:pPr lvl="1"/>
            <a:r>
              <a:rPr lang="de-DE" dirty="0" smtClean="0"/>
              <a:t>Dienstleistungsangebote</a:t>
            </a:r>
          </a:p>
          <a:p>
            <a:pPr lvl="1"/>
            <a:r>
              <a:rPr lang="de-DE" dirty="0" smtClean="0"/>
              <a:t>Externe Erwartungen (Kunden, Mitglieder, </a:t>
            </a:r>
            <a:br>
              <a:rPr lang="de-DE" dirty="0" smtClean="0"/>
            </a:br>
            <a:r>
              <a:rPr lang="de-DE" dirty="0" smtClean="0"/>
              <a:t>Kooperationspartner, Geldgeber)</a:t>
            </a:r>
          </a:p>
          <a:p>
            <a:pPr lvl="1"/>
            <a:r>
              <a:rPr lang="de-DE" dirty="0" smtClean="0"/>
              <a:t>Rechtliche und ethische Implikationen</a:t>
            </a:r>
          </a:p>
          <a:p>
            <a:r>
              <a:rPr lang="de-DE" dirty="0" smtClean="0"/>
              <a:t>Prüfen, was wie funktioniert</a:t>
            </a:r>
          </a:p>
          <a:p>
            <a:r>
              <a:rPr lang="de-DE" dirty="0" smtClean="0"/>
              <a:t>Zeigen, was man kann</a:t>
            </a:r>
          </a:p>
          <a:p>
            <a:r>
              <a:rPr lang="de-DE" dirty="0" smtClean="0"/>
              <a:t>Legitimieren, was man tut</a:t>
            </a:r>
          </a:p>
          <a:p>
            <a:r>
              <a:rPr lang="de-DE" dirty="0" smtClean="0"/>
              <a:t>Hoffen, dass es einem besser geht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5" name="Picture 2" descr="Schulterklopf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3158293"/>
            <a:ext cx="2108866" cy="336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728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Forschungs</a:t>
            </a:r>
            <a:r>
              <a:rPr lang="en-GB" dirty="0"/>
              <a:t>-, Evaluations- und </a:t>
            </a:r>
            <a:r>
              <a:rPr lang="en-GB" dirty="0" err="1"/>
              <a:t>Qualitätssicherungs-aktivitäten</a:t>
            </a:r>
            <a:r>
              <a:rPr lang="en-GB" dirty="0"/>
              <a:t> der SHO in 2013 (SHILD-</a:t>
            </a:r>
            <a:r>
              <a:rPr lang="en-GB" dirty="0" err="1"/>
              <a:t>Studie</a:t>
            </a:r>
            <a:r>
              <a:rPr lang="en-GB" dirty="0"/>
              <a:t>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5" y="1965960"/>
            <a:ext cx="286036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79" y="1981200"/>
            <a:ext cx="3917745" cy="450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76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Forschungs</a:t>
            </a:r>
            <a:r>
              <a:rPr lang="en-GB" dirty="0" smtClean="0"/>
              <a:t>-, Evaluations- und </a:t>
            </a:r>
            <a:r>
              <a:rPr lang="en-GB" dirty="0" err="1" smtClean="0"/>
              <a:t>Qualitätssicherungs-aktivitäten</a:t>
            </a:r>
            <a:r>
              <a:rPr lang="en-GB" dirty="0" smtClean="0"/>
              <a:t> der SHO in 2013 (SHILD-</a:t>
            </a:r>
            <a:r>
              <a:rPr lang="en-GB" dirty="0" err="1" smtClean="0"/>
              <a:t>Studie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54292"/>
            <a:ext cx="8460000" cy="134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548958" y="5585460"/>
            <a:ext cx="3794442" cy="1295400"/>
            <a:chOff x="541338" y="7597140"/>
            <a:chExt cx="3794442" cy="1295400"/>
          </a:xfrm>
        </p:grpSpPr>
        <p:sp>
          <p:nvSpPr>
            <p:cNvPr id="5" name="Rechteck 4"/>
            <p:cNvSpPr/>
            <p:nvPr/>
          </p:nvSpPr>
          <p:spPr bwMode="auto">
            <a:xfrm>
              <a:off x="1272540" y="7597140"/>
              <a:ext cx="3063240" cy="36576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41338" y="8526780"/>
              <a:ext cx="3794442" cy="36576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63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3958 L 1.94444E-6 -0.28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Forschungs</a:t>
            </a:r>
            <a:r>
              <a:rPr lang="en-GB" dirty="0" smtClean="0"/>
              <a:t>-, Evaluations- und </a:t>
            </a:r>
            <a:r>
              <a:rPr lang="en-GB" dirty="0" err="1" smtClean="0"/>
              <a:t>Qualitätssicherungsaktivitäten</a:t>
            </a:r>
            <a:r>
              <a:rPr lang="en-GB" dirty="0" smtClean="0"/>
              <a:t> der SHO in 2013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46170"/>
            <a:ext cx="8460000" cy="1349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303020" y="1828800"/>
            <a:ext cx="306324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922020" y="3703320"/>
            <a:ext cx="342900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75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0742"/>
            <a:ext cx="5867399" cy="674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1752600" y="1158240"/>
            <a:ext cx="306324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1760220" y="4503420"/>
            <a:ext cx="306324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760220" y="5052060"/>
            <a:ext cx="306324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760220" y="3383280"/>
            <a:ext cx="3063240" cy="36576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71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Wozu Evaluation in SHO? – Typische Beispiele, Fragen oder 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Eng an Organisations- und Personalentwicklung (OPE):</a:t>
            </a:r>
            <a:br>
              <a:rPr lang="de-DE" dirty="0" smtClean="0"/>
            </a:br>
            <a:r>
              <a:rPr lang="de-DE" sz="1800" dirty="0" smtClean="0"/>
              <a:t>(vgl. auch Kirchner 2014)</a:t>
            </a:r>
            <a:endParaRPr lang="de-DE" dirty="0" smtClean="0"/>
          </a:p>
          <a:p>
            <a:r>
              <a:rPr lang="de-DE" dirty="0" smtClean="0"/>
              <a:t>Wie bewerten unsere Mitglieder unsere Organisation?</a:t>
            </a:r>
          </a:p>
          <a:p>
            <a:r>
              <a:rPr lang="de-DE" dirty="0" smtClean="0"/>
              <a:t>Wie zufrieden sind unsere Mitglieder mit unseren Angeboten?</a:t>
            </a:r>
          </a:p>
          <a:p>
            <a:r>
              <a:rPr lang="de-DE" dirty="0" smtClean="0"/>
              <a:t>Was bringen unsere Informations-/Beratungs-/Schulungsangebote?</a:t>
            </a:r>
          </a:p>
          <a:p>
            <a:r>
              <a:rPr lang="de-DE" dirty="0" smtClean="0"/>
              <a:t>Wie erfolgreich sind unsere Maßnahmen zur Mitgliedergewinnung und –</a:t>
            </a:r>
            <a:r>
              <a:rPr lang="de-DE" dirty="0" err="1" smtClean="0"/>
              <a:t>aktivierung</a:t>
            </a:r>
            <a:r>
              <a:rPr lang="de-DE" dirty="0" smtClean="0"/>
              <a:t>?</a:t>
            </a:r>
          </a:p>
          <a:p>
            <a:r>
              <a:rPr lang="de-DE" dirty="0" smtClean="0"/>
              <a:t>Wie entwickelt sich die Kooperation mit Ärzten und Krankenhäusern?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93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3" y="633046"/>
            <a:ext cx="7797677" cy="583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Selbsthilfe</a:t>
            </a:r>
            <a:r>
              <a:rPr lang="en-GB" dirty="0" smtClean="0"/>
              <a:t>-Evaluation und -</a:t>
            </a:r>
            <a:r>
              <a:rPr lang="en-GB" dirty="0" err="1" smtClean="0"/>
              <a:t>forschung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Zeitalter</a:t>
            </a:r>
            <a:r>
              <a:rPr lang="en-GB" dirty="0" smtClean="0"/>
              <a:t> der </a:t>
            </a:r>
            <a:r>
              <a:rPr lang="en-GB" dirty="0" err="1" smtClean="0"/>
              <a:t>Evidenzbasierung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Zentrale Fragen:</a:t>
            </a:r>
          </a:p>
          <a:p>
            <a:r>
              <a:rPr lang="de-DE" dirty="0" smtClean="0"/>
              <a:t>Sind Selbsthilfegruppen </a:t>
            </a:r>
            <a:r>
              <a:rPr lang="de-DE" dirty="0" smtClean="0">
                <a:solidFill>
                  <a:srgbClr val="C00000"/>
                </a:solidFill>
              </a:rPr>
              <a:t>wirksam</a:t>
            </a:r>
            <a:r>
              <a:rPr lang="de-DE" dirty="0" smtClean="0"/>
              <a:t>?</a:t>
            </a:r>
          </a:p>
          <a:p>
            <a:r>
              <a:rPr lang="de-DE" dirty="0" smtClean="0"/>
              <a:t>Sind Selbsthilfegruppen </a:t>
            </a:r>
            <a:r>
              <a:rPr lang="de-DE" dirty="0" smtClean="0">
                <a:solidFill>
                  <a:srgbClr val="C00000"/>
                </a:solidFill>
              </a:rPr>
              <a:t>nützlich</a:t>
            </a:r>
            <a:r>
              <a:rPr lang="de-DE" dirty="0" smtClean="0"/>
              <a:t>?</a:t>
            </a:r>
          </a:p>
          <a:p>
            <a:r>
              <a:rPr lang="de-DE" dirty="0" smtClean="0"/>
              <a:t>Sind Selbsthilfegruppen </a:t>
            </a:r>
            <a:r>
              <a:rPr lang="de-DE" dirty="0" smtClean="0">
                <a:solidFill>
                  <a:srgbClr val="C00000"/>
                </a:solidFill>
              </a:rPr>
              <a:t>schädlich</a:t>
            </a:r>
            <a:r>
              <a:rPr lang="de-DE" dirty="0" smtClean="0"/>
              <a:t>?</a:t>
            </a:r>
          </a:p>
          <a:p>
            <a:r>
              <a:rPr lang="de-DE" dirty="0" smtClean="0"/>
              <a:t>Sind Selbsthilfegruppen </a:t>
            </a:r>
            <a:r>
              <a:rPr lang="de-DE" dirty="0" smtClean="0">
                <a:solidFill>
                  <a:srgbClr val="C00000"/>
                </a:solidFill>
              </a:rPr>
              <a:t>effizient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Zentrale Probleme: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RCT </a:t>
            </a:r>
            <a:r>
              <a:rPr lang="de-DE" dirty="0" smtClean="0"/>
              <a:t>als Gold Standard </a:t>
            </a:r>
            <a:r>
              <a:rPr lang="de-DE" dirty="0" smtClean="0">
                <a:solidFill>
                  <a:srgbClr val="C00000"/>
                </a:solidFill>
              </a:rPr>
              <a:t>grundsätzlich nicht durchführbar</a:t>
            </a:r>
            <a:r>
              <a:rPr lang="de-DE" dirty="0" smtClean="0"/>
              <a:t>, da mit den substanziellen Kriterien und Ansprüchen der Selbsthilfe nicht vereinbar.</a:t>
            </a:r>
          </a:p>
          <a:p>
            <a:r>
              <a:rPr lang="de-DE" dirty="0" smtClean="0"/>
              <a:t>Auch </a:t>
            </a:r>
            <a:r>
              <a:rPr lang="de-DE" dirty="0" smtClean="0">
                <a:solidFill>
                  <a:srgbClr val="C00000"/>
                </a:solidFill>
              </a:rPr>
              <a:t>Fall-Kontroll-Studien</a:t>
            </a:r>
            <a:r>
              <a:rPr lang="de-DE" dirty="0" smtClean="0"/>
              <a:t> unterliegen starken Einschränkungen ihrer Aussagekraft.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14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45720" anchorCtr="0"/>
          <a:lstStyle/>
          <a:p>
            <a:r>
              <a:rPr lang="de-DE" altLang="de-DE" dirty="0" smtClean="0"/>
              <a:t>Evidenzstärken für Interventionen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89183"/>
              </p:ext>
            </p:extLst>
          </p:nvPr>
        </p:nvGraphicFramePr>
        <p:xfrm>
          <a:off x="742462" y="1797542"/>
          <a:ext cx="7831015" cy="447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1069"/>
                <a:gridCol w="6789946"/>
              </a:tblGrid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solidFill>
                            <a:srgbClr val="FFFF99"/>
                          </a:solidFill>
                          <a:effectLst/>
                        </a:rPr>
                        <a:t>Grad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solidFill>
                            <a:srgbClr val="FFFF99"/>
                          </a:solidFill>
                          <a:effectLst/>
                        </a:rPr>
                        <a:t>Evidenz-Stärke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Ia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Systematische Übersicht (RCT)</a:t>
                      </a:r>
                      <a:endParaRPr lang="de-DE" sz="2000" b="1" dirty="0"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kern="0" dirty="0" err="1">
                          <a:solidFill>
                            <a:srgbClr val="FFFF99"/>
                          </a:solidFill>
                          <a:effectLst/>
                        </a:rPr>
                        <a:t>Ib</a:t>
                      </a:r>
                      <a:endParaRPr lang="de-DE" sz="2000" b="1" kern="0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Einzelner RCT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IIa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Systematische Übersicht (Kohorten)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IIb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Einzelne Kohorte / RCT mit methodischen Mängeln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IIc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„Outcome“- Forschung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IIIa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Systematische Übersicht (Fall-</a:t>
                      </a:r>
                      <a:r>
                        <a:rPr lang="de-DE" sz="2000" dirty="0" err="1">
                          <a:effectLst/>
                        </a:rPr>
                        <a:t>Kontroll</a:t>
                      </a:r>
                      <a:r>
                        <a:rPr lang="de-DE" sz="2000" dirty="0">
                          <a:effectLst/>
                        </a:rPr>
                        <a:t>)</a:t>
                      </a:r>
                      <a:endParaRPr lang="de-DE" sz="2000" b="1" dirty="0"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 err="1">
                          <a:solidFill>
                            <a:srgbClr val="FFFF99"/>
                          </a:solidFill>
                          <a:effectLst/>
                        </a:rPr>
                        <a:t>IIIb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Einzelne Fall-Kontroll-Studie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solidFill>
                            <a:srgbClr val="FFFF99"/>
                          </a:solidFill>
                          <a:effectLst/>
                        </a:rPr>
                        <a:t>IV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>
                          <a:effectLst/>
                        </a:rPr>
                        <a:t>Fall-Serie, Kohorten-, </a:t>
                      </a:r>
                      <a:r>
                        <a:rPr lang="de-DE" sz="2000" dirty="0" smtClean="0">
                          <a:effectLst/>
                        </a:rPr>
                        <a:t>Fall-Kontroll-Studie mit </a:t>
                      </a:r>
                      <a:r>
                        <a:rPr lang="de-DE" sz="2000" dirty="0" err="1">
                          <a:effectLst/>
                        </a:rPr>
                        <a:t>method</a:t>
                      </a:r>
                      <a:r>
                        <a:rPr lang="de-DE" sz="2000" dirty="0">
                          <a:effectLst/>
                        </a:rPr>
                        <a:t>. Mängeln</a:t>
                      </a:r>
                      <a:endParaRPr lang="de-D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b="1" dirty="0">
                          <a:solidFill>
                            <a:srgbClr val="FFFF99"/>
                          </a:solidFill>
                          <a:effectLst/>
                        </a:rPr>
                        <a:t>V</a:t>
                      </a:r>
                      <a:endParaRPr lang="de-DE" sz="2000" b="1" dirty="0">
                        <a:solidFill>
                          <a:srgbClr val="FFFF99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672" marR="4167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2000" dirty="0" err="1">
                          <a:effectLst/>
                        </a:rPr>
                        <a:t>Konsensuskonferenz</a:t>
                      </a:r>
                      <a:r>
                        <a:rPr lang="de-DE" sz="2000" dirty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und/oder </a:t>
                      </a:r>
                      <a:r>
                        <a:rPr lang="de-DE" sz="2000" dirty="0">
                          <a:effectLst/>
                        </a:rPr>
                        <a:t>klinische Erfahrung</a:t>
                      </a:r>
                      <a:endParaRPr lang="de-DE" sz="2000" b="1" dirty="0">
                        <a:effectLst/>
                        <a:latin typeface="Times New Roman"/>
                      </a:endParaRPr>
                    </a:p>
                  </a:txBody>
                  <a:tcPr marL="41672" marR="41672" marT="0" marB="0" anchor="ctr">
                    <a:lnT w="12700" cap="flat" cmpd="sng" algn="ctr">
                      <a:solidFill>
                        <a:srgbClr val="99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hteck 3"/>
          <p:cNvSpPr/>
          <p:nvPr/>
        </p:nvSpPr>
        <p:spPr>
          <a:xfrm>
            <a:off x="4786916" y="6293609"/>
            <a:ext cx="37709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CEBM – Oxford http:// cebm.jr2.ox.ac.k/docs/levels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08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617221"/>
            <a:ext cx="4222816" cy="5783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56" y="655320"/>
            <a:ext cx="4700588" cy="3729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13" y="2020541"/>
            <a:ext cx="4572953" cy="32829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44" y="3963353"/>
            <a:ext cx="4781540" cy="374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68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43</a:t>
            </a:fld>
            <a:endParaRPr lang="de-DE" alt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944928" cy="682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 rot="5400000">
            <a:off x="7410068" y="3071004"/>
            <a:ext cx="286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Woolacott</a:t>
            </a:r>
            <a:r>
              <a:rPr lang="en-GB" dirty="0" smtClean="0"/>
              <a:t> et al. 2006, p. 9</a:t>
            </a:r>
            <a:endParaRPr lang="en-GB" dirty="0"/>
          </a:p>
        </p:txBody>
      </p:sp>
      <p:sp>
        <p:nvSpPr>
          <p:cNvPr id="7" name="Ellipse 6"/>
          <p:cNvSpPr/>
          <p:nvPr/>
        </p:nvSpPr>
        <p:spPr bwMode="auto">
          <a:xfrm>
            <a:off x="2812214" y="664237"/>
            <a:ext cx="888521" cy="3450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4060116" y="851141"/>
            <a:ext cx="1184744" cy="3450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3700735" y="851141"/>
            <a:ext cx="359381" cy="15815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>
            <a:stCxn id="9" idx="4"/>
          </p:cNvCxnSpPr>
          <p:nvPr/>
        </p:nvCxnSpPr>
        <p:spPr bwMode="auto">
          <a:xfrm flipH="1">
            <a:off x="3972464" y="1196198"/>
            <a:ext cx="680024" cy="3962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Abgerundetes Rechteck 13"/>
          <p:cNvSpPr/>
          <p:nvPr/>
        </p:nvSpPr>
        <p:spPr bwMode="auto">
          <a:xfrm>
            <a:off x="3217658" y="5218981"/>
            <a:ext cx="4623758" cy="1518249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vergleichende</a:t>
            </a:r>
            <a:r>
              <a:rPr lang="en-GB" dirty="0" smtClean="0"/>
              <a:t> </a:t>
            </a:r>
            <a:r>
              <a:rPr lang="en-GB" dirty="0" err="1" smtClean="0"/>
              <a:t>Studien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9" y="1380227"/>
            <a:ext cx="8080774" cy="50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0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Beispiel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vergleichende</a:t>
            </a:r>
            <a:r>
              <a:rPr lang="en-GB" dirty="0"/>
              <a:t> </a:t>
            </a:r>
            <a:r>
              <a:rPr lang="en-GB" dirty="0" err="1" smtClean="0"/>
              <a:t>Studien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1" y="1399999"/>
            <a:ext cx="7778241" cy="535385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266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Beispiel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komplexe</a:t>
            </a:r>
            <a:r>
              <a:rPr lang="en-GB" dirty="0" smtClean="0"/>
              <a:t> </a:t>
            </a:r>
            <a:r>
              <a:rPr lang="en-GB" dirty="0" err="1" smtClean="0"/>
              <a:t>Evaluationstudie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11" y="1281608"/>
            <a:ext cx="5357004" cy="520992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AD815-002E-42B5-8E82-F710A19E6BCB}" type="slidenum">
              <a:rPr lang="de-DE" altLang="de-DE" smtClean="0"/>
              <a:pPr/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46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vielen SHO steigen die Ansprüche, wachsen die Aufgaben und differenzieren sich die Angebote und Maßnahmen</a:t>
            </a:r>
          </a:p>
          <a:p>
            <a:r>
              <a:rPr lang="de-DE" dirty="0" smtClean="0"/>
              <a:t>Damit steigen die Erwartungen an die „Leistungsfähigkeit“ einer SHO sowohl von innen (Mitglieder) als auch von außen (gesundheitliche Versorger/Entscheidungsträger)</a:t>
            </a:r>
          </a:p>
          <a:p>
            <a:r>
              <a:rPr lang="de-DE" dirty="0" smtClean="0"/>
              <a:t>Evaluation (bzw. OPE) ist nach innen hilfreich, sich besser einzuschätzen und zu planen, nach außen hilfreich, das eigene Leistungsvermögen, Kompetenz und </a:t>
            </a:r>
            <a:r>
              <a:rPr lang="de-DE" dirty="0" err="1" smtClean="0"/>
              <a:t>Professionali</a:t>
            </a:r>
            <a:r>
              <a:rPr lang="de-DE" dirty="0" smtClean="0"/>
              <a:t>-tät (sic! ???) darzustellen</a:t>
            </a:r>
          </a:p>
          <a:p>
            <a:r>
              <a:rPr lang="de-DE" dirty="0" smtClean="0"/>
              <a:t>Vorsicht scheint geboten, sich nicht zu sehr von den Wünschen und Erwartungen Dritter treiben zu lassen.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2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1338" y="1603375"/>
            <a:ext cx="4856162" cy="1470025"/>
          </a:xfrm>
        </p:spPr>
        <p:txBody>
          <a:bodyPr/>
          <a:lstStyle/>
          <a:p>
            <a:r>
              <a:rPr lang="de-DE" altLang="de-DE"/>
              <a:t>Vielen Dank für die Aufmerksamkeit!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870325"/>
            <a:ext cx="3563938" cy="1752600"/>
          </a:xfrm>
        </p:spPr>
        <p:txBody>
          <a:bodyPr/>
          <a:lstStyle/>
          <a:p>
            <a:r>
              <a:rPr lang="de-DE" altLang="de-DE" sz="1400" dirty="0" smtClean="0"/>
              <a:t>Dr. Christopher </a:t>
            </a:r>
            <a:r>
              <a:rPr lang="de-DE" altLang="de-DE" sz="1400" dirty="0" err="1" smtClean="0"/>
              <a:t>Kofahl</a:t>
            </a:r>
            <a:endParaRPr lang="de-DE" altLang="de-DE" sz="1400" dirty="0"/>
          </a:p>
          <a:p>
            <a:r>
              <a:rPr lang="de-DE" altLang="de-DE" sz="1400" dirty="0"/>
              <a:t>Universitätsklinikum Hamburg Eppendorf, </a:t>
            </a:r>
          </a:p>
          <a:p>
            <a:r>
              <a:rPr lang="de-DE" altLang="de-DE" sz="1400" dirty="0"/>
              <a:t>Institut für Medizinische </a:t>
            </a:r>
            <a:r>
              <a:rPr lang="de-DE" altLang="de-DE" sz="1400" dirty="0" smtClean="0"/>
              <a:t>Soziologie</a:t>
            </a:r>
            <a:endParaRPr lang="de-DE" altLang="de-DE" sz="1400" dirty="0"/>
          </a:p>
          <a:p>
            <a:r>
              <a:rPr lang="de-DE" altLang="de-DE" sz="1400" dirty="0"/>
              <a:t>Martinistr. 52</a:t>
            </a:r>
          </a:p>
          <a:p>
            <a:r>
              <a:rPr lang="de-DE" altLang="de-DE" sz="1400" dirty="0"/>
              <a:t>D-20246 Hamburg</a:t>
            </a:r>
          </a:p>
          <a:p>
            <a:r>
              <a:rPr lang="de-DE" altLang="de-DE" sz="1400" dirty="0">
                <a:hlinkClick r:id="rId3"/>
              </a:rPr>
              <a:t>kofahl@uke.de</a:t>
            </a:r>
            <a:r>
              <a:rPr lang="de-DE" altLang="de-DE" sz="1400" dirty="0"/>
              <a:t> </a:t>
            </a:r>
          </a:p>
          <a:p>
            <a:endParaRPr lang="de-DE" altLang="de-DE" sz="1400" dirty="0"/>
          </a:p>
        </p:txBody>
      </p:sp>
      <p:pic>
        <p:nvPicPr>
          <p:cNvPr id="1200132" name="Picture 2" descr="Schulterklopf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706438"/>
            <a:ext cx="357981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Referenzen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100" dirty="0" err="1" smtClean="0"/>
              <a:t>Borgetto</a:t>
            </a:r>
            <a:r>
              <a:rPr lang="de-DE" sz="1100" dirty="0" smtClean="0"/>
              <a:t> B, Mühlbacher A, Hell B. 2000. </a:t>
            </a:r>
            <a:r>
              <a:rPr lang="de-DE" sz="1100" dirty="0"/>
              <a:t>Evaluation und Qualitätsmanagement in der Selbsthilfe - am Beispiel </a:t>
            </a:r>
            <a:r>
              <a:rPr lang="de-DE" sz="1100" dirty="0" smtClean="0"/>
              <a:t>der Rheuma-Liga </a:t>
            </a:r>
            <a:r>
              <a:rPr lang="de-DE" sz="1100" dirty="0"/>
              <a:t>Baden Württemberg e. V</a:t>
            </a:r>
            <a:r>
              <a:rPr lang="de-DE" sz="1100" dirty="0" smtClean="0"/>
              <a:t>.. </a:t>
            </a:r>
            <a:r>
              <a:rPr lang="de-DE" sz="1100" i="1" dirty="0" smtClean="0"/>
              <a:t>Sozialwissenschaften </a:t>
            </a:r>
            <a:r>
              <a:rPr lang="de-DE" sz="1100" i="1" dirty="0"/>
              <a:t>und </a:t>
            </a:r>
            <a:r>
              <a:rPr lang="de-DE" sz="1100" i="1" dirty="0" smtClean="0"/>
              <a:t>Berufspraxis 23</a:t>
            </a:r>
            <a:r>
              <a:rPr lang="de-DE" sz="1100" dirty="0" smtClean="0"/>
              <a:t> (3): 259-272</a:t>
            </a:r>
            <a:r>
              <a:rPr lang="de-DE" sz="1100" dirty="0"/>
              <a:t>. URN: </a:t>
            </a:r>
            <a:r>
              <a:rPr lang="de-DE" sz="1100" dirty="0" smtClean="0">
                <a:hlinkClick r:id="rId2"/>
              </a:rPr>
              <a:t>http</a:t>
            </a:r>
            <a:r>
              <a:rPr lang="de-DE" sz="1100" dirty="0">
                <a:hlinkClick r:id="rId2"/>
              </a:rPr>
              <a:t>://</a:t>
            </a:r>
            <a:r>
              <a:rPr lang="de-DE" sz="1100" dirty="0" smtClean="0">
                <a:hlinkClick r:id="rId2"/>
              </a:rPr>
              <a:t>nbn-resolving.de/urn:nbn:de:0168-ssoar-40698</a:t>
            </a:r>
            <a:endParaRPr lang="de-DE" sz="1100" dirty="0" smtClean="0"/>
          </a:p>
          <a:p>
            <a:r>
              <a:rPr lang="de-DE" altLang="de-DE" sz="1100" dirty="0" err="1" smtClean="0"/>
              <a:t>Bottlender</a:t>
            </a:r>
            <a:r>
              <a:rPr lang="de-DE" altLang="de-DE" sz="1100" dirty="0" smtClean="0"/>
              <a:t> M, Köhler J, </a:t>
            </a:r>
            <a:r>
              <a:rPr lang="de-DE" altLang="de-DE" sz="1100" dirty="0" err="1" smtClean="0"/>
              <a:t>Soyka</a:t>
            </a:r>
            <a:r>
              <a:rPr lang="de-DE" altLang="de-DE" sz="1100" dirty="0" smtClean="0"/>
              <a:t> M. 2006. Effektivität psychosozialer Behandlungsmethoden zur medizinischen Rehabilitation alkoholabhängiger Patienten. </a:t>
            </a:r>
            <a:r>
              <a:rPr lang="de-DE" altLang="de-DE" sz="1100" i="1" dirty="0" err="1" smtClean="0"/>
              <a:t>Fortschr</a:t>
            </a:r>
            <a:r>
              <a:rPr lang="de-DE" altLang="de-DE" sz="1100" i="1" dirty="0" smtClean="0"/>
              <a:t> </a:t>
            </a:r>
            <a:r>
              <a:rPr lang="de-DE" altLang="de-DE" sz="1100" i="1" dirty="0" err="1" smtClean="0"/>
              <a:t>Neurol</a:t>
            </a:r>
            <a:r>
              <a:rPr lang="de-DE" altLang="de-DE" sz="1100" i="1" dirty="0" smtClean="0"/>
              <a:t> </a:t>
            </a:r>
            <a:r>
              <a:rPr lang="de-DE" altLang="de-DE" sz="1100" i="1" dirty="0" err="1" smtClean="0"/>
              <a:t>Psychiatr</a:t>
            </a:r>
            <a:r>
              <a:rPr lang="de-DE" altLang="de-DE" sz="1100" i="1" dirty="0" smtClean="0"/>
              <a:t> </a:t>
            </a:r>
            <a:r>
              <a:rPr lang="de-DE" altLang="de-DE" sz="1100" dirty="0" smtClean="0"/>
              <a:t>74(1):19-31. </a:t>
            </a:r>
          </a:p>
          <a:p>
            <a:r>
              <a:rPr lang="en-US" altLang="de-DE" sz="1100" dirty="0" err="1" smtClean="0"/>
              <a:t>Daatland</a:t>
            </a:r>
            <a:r>
              <a:rPr lang="en-US" altLang="de-DE" sz="1100" dirty="0" smtClean="0"/>
              <a:t> </a:t>
            </a:r>
            <a:r>
              <a:rPr lang="en-US" altLang="de-DE" sz="1100" dirty="0"/>
              <a:t>SO. 2001. Ageing, families and welfare systems: Comparative perspectives. </a:t>
            </a:r>
            <a:r>
              <a:rPr lang="en-US" altLang="de-DE" sz="1100" i="1" dirty="0"/>
              <a:t>Z </a:t>
            </a:r>
            <a:r>
              <a:rPr lang="en-US" altLang="de-DE" sz="1100" i="1" dirty="0" err="1"/>
              <a:t>Gerontol</a:t>
            </a:r>
            <a:r>
              <a:rPr lang="en-US" altLang="de-DE" sz="1100" i="1" dirty="0"/>
              <a:t> </a:t>
            </a:r>
            <a:r>
              <a:rPr lang="en-US" altLang="de-DE" sz="1100" i="1" dirty="0" err="1"/>
              <a:t>Geriat</a:t>
            </a:r>
            <a:r>
              <a:rPr lang="en-US" altLang="de-DE" sz="1100" i="1" dirty="0"/>
              <a:t> 34</a:t>
            </a:r>
            <a:r>
              <a:rPr lang="en-US" altLang="de-DE" sz="1100" dirty="0"/>
              <a:t>: </a:t>
            </a:r>
            <a:r>
              <a:rPr lang="en-US" altLang="de-DE" sz="1100" dirty="0" smtClean="0"/>
              <a:t>16-20</a:t>
            </a:r>
          </a:p>
          <a:p>
            <a:r>
              <a:rPr lang="de-DE" altLang="de-DE" sz="1100" dirty="0" smtClean="0"/>
              <a:t>Danner M. 2014. Entwicklungsprozesse der organisierten Selbsthilfe chronisch kranker und behinderter Menschen und ihrer Angehörigen. </a:t>
            </a:r>
            <a:r>
              <a:rPr lang="de-DE" altLang="de-DE" sz="1100" i="1" dirty="0" smtClean="0"/>
              <a:t>Selbsthilfegruppenjahrbuch 2014</a:t>
            </a:r>
            <a:r>
              <a:rPr lang="de-DE" altLang="de-DE" sz="1100" dirty="0" smtClean="0"/>
              <a:t>: 43-45.</a:t>
            </a:r>
          </a:p>
          <a:p>
            <a:r>
              <a:rPr lang="en-US" altLang="de-DE" sz="1100" dirty="0" smtClean="0"/>
              <a:t>Kirchner C. 2014. </a:t>
            </a:r>
            <a:r>
              <a:rPr lang="de-DE" altLang="de-DE" sz="1100" dirty="0" smtClean="0"/>
              <a:t>(Nicht) alle sind anders und die Zeiten ändern sich (oder doch nicht)? Rückblick auf ein Jahrzehnt Organisationsberatung im Selbsthilfebereich. </a:t>
            </a:r>
            <a:r>
              <a:rPr lang="de-DE" altLang="de-DE" sz="1100" i="1" dirty="0" smtClean="0"/>
              <a:t>Selbsthilfegruppenjahrbuch 2014</a:t>
            </a:r>
            <a:r>
              <a:rPr lang="en-US" altLang="de-DE" sz="1100" dirty="0" smtClean="0"/>
              <a:t>: 46-57.</a:t>
            </a:r>
          </a:p>
          <a:p>
            <a:r>
              <a:rPr lang="de-DE" altLang="de-DE" sz="1100" dirty="0" err="1"/>
              <a:t>Kliche</a:t>
            </a:r>
            <a:r>
              <a:rPr lang="de-DE" altLang="de-DE" sz="1100" dirty="0"/>
              <a:t> </a:t>
            </a:r>
            <a:r>
              <a:rPr lang="de-DE" altLang="de-DE" sz="1100" dirty="0" smtClean="0"/>
              <a:t>T, </a:t>
            </a:r>
            <a:r>
              <a:rPr lang="de-DE" altLang="de-DE" sz="1100" dirty="0"/>
              <a:t>Riemann K, Bockermann C, Niederbühl K, </a:t>
            </a:r>
            <a:r>
              <a:rPr lang="de-DE" altLang="de-DE" sz="1100" dirty="0" err="1"/>
              <a:t>Wanek</a:t>
            </a:r>
            <a:r>
              <a:rPr lang="de-DE" altLang="de-DE" sz="1100" dirty="0"/>
              <a:t> V, Koch U</a:t>
            </a:r>
            <a:r>
              <a:rPr lang="de-DE" altLang="de-DE" sz="1100" dirty="0" smtClean="0"/>
              <a:t>.</a:t>
            </a:r>
            <a:r>
              <a:rPr lang="de-DE" altLang="de-DE" sz="1100" dirty="0"/>
              <a:t> </a:t>
            </a:r>
            <a:r>
              <a:rPr lang="de-DE" altLang="de-DE" sz="1100" dirty="0" smtClean="0"/>
              <a:t>2011. [</a:t>
            </a:r>
            <a:r>
              <a:rPr lang="de-DE" altLang="de-DE" sz="1100" dirty="0" err="1" smtClean="0"/>
              <a:t>Health</a:t>
            </a:r>
            <a:r>
              <a:rPr lang="de-DE" altLang="de-DE" sz="1100" dirty="0" smtClean="0"/>
              <a:t> </a:t>
            </a:r>
            <a:r>
              <a:rPr lang="de-DE" altLang="de-DE" sz="1100" dirty="0" err="1"/>
              <a:t>promotion</a:t>
            </a:r>
            <a:r>
              <a:rPr lang="de-DE" altLang="de-DE" sz="1100" dirty="0"/>
              <a:t> </a:t>
            </a:r>
            <a:r>
              <a:rPr lang="de-DE" altLang="de-DE" sz="1100" dirty="0" err="1"/>
              <a:t>effectiveness</a:t>
            </a:r>
            <a:r>
              <a:rPr lang="de-DE" altLang="de-DE" sz="1100" dirty="0"/>
              <a:t>: </a:t>
            </a:r>
            <a:r>
              <a:rPr lang="de-DE" altLang="de-DE" sz="1100" dirty="0" err="1"/>
              <a:t>developing</a:t>
            </a:r>
            <a:r>
              <a:rPr lang="de-DE" altLang="de-DE" sz="1100" dirty="0"/>
              <a:t> </a:t>
            </a:r>
            <a:r>
              <a:rPr lang="de-DE" altLang="de-DE" sz="1100" dirty="0" err="1"/>
              <a:t>and</a:t>
            </a:r>
            <a:r>
              <a:rPr lang="de-DE" altLang="de-DE" sz="1100" dirty="0"/>
              <a:t> </a:t>
            </a:r>
            <a:r>
              <a:rPr lang="de-DE" altLang="de-DE" sz="1100" dirty="0" err="1"/>
              <a:t>testing</a:t>
            </a:r>
            <a:r>
              <a:rPr lang="de-DE" altLang="de-DE" sz="1100" dirty="0"/>
              <a:t> a </a:t>
            </a:r>
            <a:r>
              <a:rPr lang="de-DE" altLang="de-DE" sz="1100" dirty="0" err="1"/>
              <a:t>system</a:t>
            </a:r>
            <a:r>
              <a:rPr lang="de-DE" altLang="de-DE" sz="1100" dirty="0"/>
              <a:t> </a:t>
            </a:r>
            <a:r>
              <a:rPr lang="de-DE" altLang="de-DE" sz="1100" dirty="0" err="1"/>
              <a:t>for</a:t>
            </a:r>
            <a:r>
              <a:rPr lang="de-DE" altLang="de-DE" sz="1100" dirty="0"/>
              <a:t> </a:t>
            </a:r>
            <a:r>
              <a:rPr lang="de-DE" altLang="de-DE" sz="1100" dirty="0" err="1"/>
              <a:t>routine</a:t>
            </a:r>
            <a:r>
              <a:rPr lang="de-DE" altLang="de-DE" sz="1100" dirty="0"/>
              <a:t> </a:t>
            </a:r>
            <a:r>
              <a:rPr lang="de-DE" altLang="de-DE" sz="1100" dirty="0" err="1"/>
              <a:t>evaluation</a:t>
            </a:r>
            <a:r>
              <a:rPr lang="de-DE" altLang="de-DE" sz="1100" dirty="0"/>
              <a:t> in </a:t>
            </a:r>
            <a:r>
              <a:rPr lang="de-DE" altLang="de-DE" sz="1100" dirty="0" err="1"/>
              <a:t>health</a:t>
            </a:r>
            <a:r>
              <a:rPr lang="de-DE" altLang="de-DE" sz="1100" dirty="0"/>
              <a:t> </a:t>
            </a:r>
            <a:r>
              <a:rPr lang="de-DE" altLang="de-DE" sz="1100" dirty="0" err="1"/>
              <a:t>education</a:t>
            </a:r>
            <a:r>
              <a:rPr lang="de-DE" altLang="de-DE" sz="1100" dirty="0"/>
              <a:t>, </a:t>
            </a:r>
            <a:r>
              <a:rPr lang="de-DE" altLang="de-DE" sz="1100" dirty="0" err="1"/>
              <a:t>workplace</a:t>
            </a:r>
            <a:r>
              <a:rPr lang="de-DE" altLang="de-DE" sz="1100" dirty="0"/>
              <a:t> </a:t>
            </a:r>
            <a:r>
              <a:rPr lang="de-DE" altLang="de-DE" sz="1100" dirty="0" err="1"/>
              <a:t>health</a:t>
            </a:r>
            <a:r>
              <a:rPr lang="de-DE" altLang="de-DE" sz="1100" dirty="0"/>
              <a:t> </a:t>
            </a:r>
            <a:r>
              <a:rPr lang="de-DE" altLang="de-DE" sz="1100" dirty="0" err="1"/>
              <a:t>promotion</a:t>
            </a:r>
            <a:r>
              <a:rPr lang="de-DE" altLang="de-DE" sz="1100" dirty="0"/>
              <a:t> </a:t>
            </a:r>
            <a:r>
              <a:rPr lang="de-DE" altLang="de-DE" sz="1100" dirty="0" err="1"/>
              <a:t>and</a:t>
            </a:r>
            <a:r>
              <a:rPr lang="de-DE" altLang="de-DE" sz="1100" dirty="0"/>
              <a:t> </a:t>
            </a:r>
            <a:r>
              <a:rPr lang="de-DE" altLang="de-DE" sz="1100" dirty="0" err="1"/>
              <a:t>setting</a:t>
            </a:r>
            <a:r>
              <a:rPr lang="de-DE" altLang="de-DE" sz="1100" dirty="0"/>
              <a:t> </a:t>
            </a:r>
            <a:r>
              <a:rPr lang="de-DE" altLang="de-DE" sz="1100" dirty="0" err="1"/>
              <a:t>approach</a:t>
            </a:r>
            <a:r>
              <a:rPr lang="de-DE" altLang="de-DE" sz="1100" dirty="0"/>
              <a:t> </a:t>
            </a:r>
            <a:r>
              <a:rPr lang="de-DE" altLang="de-DE" sz="1100" dirty="0" err="1"/>
              <a:t>supplied</a:t>
            </a:r>
            <a:r>
              <a:rPr lang="de-DE" altLang="de-DE" sz="1100" dirty="0"/>
              <a:t> </a:t>
            </a:r>
            <a:r>
              <a:rPr lang="de-DE" altLang="de-DE" sz="1100" dirty="0" err="1"/>
              <a:t>by</a:t>
            </a:r>
            <a:r>
              <a:rPr lang="de-DE" altLang="de-DE" sz="1100" dirty="0"/>
              <a:t> </a:t>
            </a:r>
            <a:r>
              <a:rPr lang="de-DE" altLang="de-DE" sz="1100" dirty="0" err="1"/>
              <a:t>the</a:t>
            </a:r>
            <a:r>
              <a:rPr lang="de-DE" altLang="de-DE" sz="1100" dirty="0"/>
              <a:t> German </a:t>
            </a:r>
            <a:r>
              <a:rPr lang="de-DE" altLang="de-DE" sz="1100" dirty="0" err="1"/>
              <a:t>statutory</a:t>
            </a:r>
            <a:r>
              <a:rPr lang="de-DE" altLang="de-DE" sz="1100" dirty="0"/>
              <a:t> </a:t>
            </a:r>
            <a:r>
              <a:rPr lang="de-DE" altLang="de-DE" sz="1100" dirty="0" err="1"/>
              <a:t>health</a:t>
            </a:r>
            <a:r>
              <a:rPr lang="de-DE" altLang="de-DE" sz="1100" dirty="0"/>
              <a:t> </a:t>
            </a:r>
            <a:r>
              <a:rPr lang="de-DE" altLang="de-DE" sz="1100" dirty="0" err="1"/>
              <a:t>insurance</a:t>
            </a:r>
            <a:r>
              <a:rPr lang="de-DE" altLang="de-DE" sz="1100" dirty="0"/>
              <a:t> </a:t>
            </a:r>
            <a:r>
              <a:rPr lang="de-DE" altLang="de-DE" sz="1100" dirty="0" err="1"/>
              <a:t>agencies</a:t>
            </a:r>
            <a:r>
              <a:rPr lang="de-DE" altLang="de-DE" sz="1100" dirty="0"/>
              <a:t>]. [</a:t>
            </a:r>
            <a:r>
              <a:rPr lang="de-DE" altLang="de-DE" sz="1100" dirty="0" err="1"/>
              <a:t>Article</a:t>
            </a:r>
            <a:r>
              <a:rPr lang="de-DE" altLang="de-DE" sz="1100" dirty="0"/>
              <a:t> in German</a:t>
            </a:r>
            <a:r>
              <a:rPr lang="de-DE" altLang="de-DE" sz="1100" dirty="0" smtClean="0"/>
              <a:t>] </a:t>
            </a:r>
            <a:r>
              <a:rPr lang="de-DE" altLang="de-DE" sz="1100" i="1" dirty="0" smtClean="0"/>
              <a:t>Gesundheitswesen</a:t>
            </a:r>
            <a:r>
              <a:rPr lang="de-DE" altLang="de-DE" sz="1100" dirty="0" smtClean="0"/>
              <a:t> 73(4</a:t>
            </a:r>
            <a:r>
              <a:rPr lang="de-DE" altLang="de-DE" sz="1100" dirty="0"/>
              <a:t>):247-57. </a:t>
            </a:r>
            <a:endParaRPr lang="de-DE" altLang="de-DE" sz="1100" dirty="0" smtClean="0"/>
          </a:p>
          <a:p>
            <a:r>
              <a:rPr lang="de-DE" altLang="de-DE" sz="1100" dirty="0" err="1" smtClean="0"/>
              <a:t>Klytta</a:t>
            </a:r>
            <a:r>
              <a:rPr lang="de-DE" altLang="de-DE" sz="1100" dirty="0" smtClean="0"/>
              <a:t> </a:t>
            </a:r>
            <a:r>
              <a:rPr lang="de-DE" altLang="de-DE" sz="1100" dirty="0"/>
              <a:t>C, Wilz C. </a:t>
            </a:r>
            <a:r>
              <a:rPr lang="de-DE" altLang="de-DE" sz="1100" dirty="0" smtClean="0"/>
              <a:t>2007. Selbstbestimmt </a:t>
            </a:r>
            <a:r>
              <a:rPr lang="de-DE" altLang="de-DE" sz="1100" dirty="0"/>
              <a:t>aber professionell geleitet: zur Effektivität und Definition von Selbsthilfegruppen. </a:t>
            </a:r>
            <a:r>
              <a:rPr lang="de-DE" altLang="de-DE" sz="1100" i="1" dirty="0" smtClean="0"/>
              <a:t>Gesundheitswesen </a:t>
            </a:r>
            <a:r>
              <a:rPr lang="de-DE" altLang="de-DE" sz="1100" dirty="0" smtClean="0"/>
              <a:t>69(2</a:t>
            </a:r>
            <a:r>
              <a:rPr lang="de-DE" altLang="de-DE" sz="1100" dirty="0"/>
              <a:t>):88-97.</a:t>
            </a:r>
          </a:p>
          <a:p>
            <a:r>
              <a:rPr lang="en-US" altLang="de-DE" sz="1100" dirty="0" err="1" smtClean="0"/>
              <a:t>Pistrang</a:t>
            </a:r>
            <a:r>
              <a:rPr lang="en-US" altLang="de-DE" sz="1100" dirty="0" smtClean="0"/>
              <a:t> </a:t>
            </a:r>
            <a:r>
              <a:rPr lang="en-US" altLang="de-DE" sz="1100" dirty="0"/>
              <a:t>N, Barker C, Humphreys </a:t>
            </a:r>
            <a:r>
              <a:rPr lang="en-US" altLang="de-DE" sz="1100" dirty="0" smtClean="0"/>
              <a:t>K. 2008. </a:t>
            </a:r>
            <a:r>
              <a:rPr lang="en-US" altLang="de-DE" sz="1100" dirty="0"/>
              <a:t>Mutual Help Groups for Mental Health Problems: A Review of Effectiveness </a:t>
            </a:r>
            <a:r>
              <a:rPr lang="en-US" altLang="de-DE" sz="1100" dirty="0" smtClean="0"/>
              <a:t>Studies</a:t>
            </a:r>
            <a:r>
              <a:rPr lang="en-US" altLang="de-DE" sz="1100" dirty="0"/>
              <a:t>. </a:t>
            </a:r>
            <a:r>
              <a:rPr lang="en-US" altLang="de-DE" sz="1100" i="1" dirty="0"/>
              <a:t>Am J Community </a:t>
            </a:r>
            <a:r>
              <a:rPr lang="en-US" altLang="de-DE" sz="1100" i="1" dirty="0" err="1" smtClean="0"/>
              <a:t>Psychol</a:t>
            </a:r>
            <a:r>
              <a:rPr lang="en-US" altLang="de-DE" sz="1100" dirty="0" smtClean="0"/>
              <a:t> </a:t>
            </a:r>
            <a:r>
              <a:rPr lang="en-US" altLang="de-DE" sz="1100" dirty="0"/>
              <a:t>42:110-121</a:t>
            </a:r>
            <a:r>
              <a:rPr lang="en-US" altLang="de-DE" sz="1100" dirty="0" smtClean="0"/>
              <a:t>.</a:t>
            </a:r>
          </a:p>
          <a:p>
            <a:r>
              <a:rPr lang="de-DE" sz="1100" dirty="0"/>
              <a:t>Schulz-</a:t>
            </a:r>
            <a:r>
              <a:rPr lang="de-DE" sz="1100" dirty="0" err="1"/>
              <a:t>Nieswandt</a:t>
            </a:r>
            <a:r>
              <a:rPr lang="de-DE" sz="1100" dirty="0"/>
              <a:t> </a:t>
            </a:r>
            <a:r>
              <a:rPr lang="de-DE" sz="1100" dirty="0" smtClean="0"/>
              <a:t>F. 2011. Gesundheitsselbsthilfegruppen </a:t>
            </a:r>
            <a:r>
              <a:rPr lang="de-DE" sz="1100" dirty="0"/>
              <a:t>und Selbsthilfeorganisationen in Deutschland - Der Stand der Forschung im Lichte der Kölner Wissenschaft von der Sozialpolitik und des Genossenschaftswesens. Baden-Baden: </a:t>
            </a:r>
            <a:r>
              <a:rPr lang="de-DE" sz="1100" dirty="0" smtClean="0"/>
              <a:t>Nomos</a:t>
            </a:r>
            <a:endParaRPr lang="en-US" altLang="de-DE" sz="1100" dirty="0" smtClean="0"/>
          </a:p>
          <a:p>
            <a:r>
              <a:rPr lang="en-US" altLang="de-DE" sz="1100" dirty="0" err="1"/>
              <a:t>Woolacott</a:t>
            </a:r>
            <a:r>
              <a:rPr lang="en-US" altLang="de-DE" sz="1100" dirty="0"/>
              <a:t> N, Orton L, </a:t>
            </a:r>
            <a:r>
              <a:rPr lang="en-US" altLang="de-DE" sz="1100" dirty="0" err="1"/>
              <a:t>Beynon</a:t>
            </a:r>
            <a:r>
              <a:rPr lang="en-US" altLang="de-DE" sz="1100" dirty="0"/>
              <a:t> S, Myers L, Forbes </a:t>
            </a:r>
            <a:r>
              <a:rPr lang="en-US" altLang="de-DE" sz="1100" dirty="0" smtClean="0"/>
              <a:t>C. 2006. Systematic </a:t>
            </a:r>
            <a:r>
              <a:rPr lang="en-US" altLang="de-DE" sz="1100" dirty="0"/>
              <a:t>review of the clinical effectiveness of self care support networks in health and social care. Centre for Reviews and Dissemination, University of York; September 2006. Health Technology Assessment database</a:t>
            </a:r>
            <a:r>
              <a:rPr lang="en-US" altLang="de-DE" sz="1100" dirty="0" smtClean="0"/>
              <a:t>.</a:t>
            </a:r>
          </a:p>
          <a:p>
            <a:endParaRPr lang="de-DE" sz="1100" dirty="0"/>
          </a:p>
          <a:p>
            <a:pPr>
              <a:lnSpc>
                <a:spcPct val="80000"/>
              </a:lnSpc>
            </a:pPr>
            <a:endParaRPr lang="de-DE" altLang="de-DE" sz="11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49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„Die gemeinschaftliche Gesundheitsselbsthilfe hat zwar Forschung nach sich gezogen, doch bleibt diese hinter dem Bedarf zurück.“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[Schulz-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</a:rPr>
              <a:t>Nieswandt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 2011 , S. 14]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1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Selbsthilfe </a:t>
            </a:r>
            <a:r>
              <a:rPr lang="de-DE" dirty="0"/>
              <a:t>– ein Gegenstand von Evaluation und Forschung?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Google™: Evaluation + </a:t>
            </a:r>
            <a:r>
              <a:rPr lang="en-GB" dirty="0" err="1" smtClean="0"/>
              <a:t>Selbsthilfe</a:t>
            </a:r>
            <a:r>
              <a:rPr lang="en-GB" dirty="0" smtClean="0"/>
              <a:t> = 432 </a:t>
            </a:r>
            <a:r>
              <a:rPr lang="en-GB" dirty="0" err="1" smtClean="0"/>
              <a:t>Treffer</a:t>
            </a:r>
            <a:r>
              <a:rPr lang="en-GB" dirty="0" smtClean="0"/>
              <a:t> (28.11.14)</a:t>
            </a:r>
          </a:p>
          <a:p>
            <a:r>
              <a:rPr lang="en-GB" dirty="0"/>
              <a:t>Google™</a:t>
            </a:r>
            <a:r>
              <a:rPr lang="en-GB" dirty="0" smtClean="0"/>
              <a:t>: </a:t>
            </a:r>
            <a:r>
              <a:rPr lang="en-GB" dirty="0" err="1" smtClean="0"/>
              <a:t>Forschung</a:t>
            </a:r>
            <a:r>
              <a:rPr lang="en-GB" dirty="0"/>
              <a:t> </a:t>
            </a:r>
            <a:r>
              <a:rPr lang="en-GB" dirty="0" smtClean="0"/>
              <a:t>+ </a:t>
            </a:r>
            <a:r>
              <a:rPr lang="en-GB" dirty="0" err="1" smtClean="0"/>
              <a:t>Selbsthilfe</a:t>
            </a:r>
            <a:r>
              <a:rPr lang="en-GB" dirty="0" smtClean="0"/>
              <a:t> = 425 </a:t>
            </a:r>
            <a:r>
              <a:rPr lang="en-GB" dirty="0" err="1" smtClean="0"/>
              <a:t>Treffer</a:t>
            </a:r>
            <a:r>
              <a:rPr lang="en-GB" dirty="0" smtClean="0"/>
              <a:t> (28.11.14)</a:t>
            </a:r>
          </a:p>
          <a:p>
            <a:pPr>
              <a:tabLst>
                <a:tab pos="1616075" algn="l"/>
              </a:tabLst>
            </a:pPr>
            <a:r>
              <a:rPr lang="en-GB" dirty="0"/>
              <a:t>Google™</a:t>
            </a:r>
            <a:r>
              <a:rPr lang="en-GB" dirty="0" smtClean="0"/>
              <a:t>: (</a:t>
            </a:r>
            <a:r>
              <a:rPr lang="de-DE" dirty="0"/>
              <a:t>Q</a:t>
            </a:r>
            <a:r>
              <a:rPr lang="de-DE" dirty="0" smtClean="0"/>
              <a:t>ualitätsmanagement</a:t>
            </a:r>
            <a:r>
              <a:rPr lang="en-GB" dirty="0" smtClean="0"/>
              <a:t> </a:t>
            </a:r>
            <a:r>
              <a:rPr lang="en-GB" dirty="0"/>
              <a:t>OR </a:t>
            </a:r>
            <a:r>
              <a:rPr lang="de-DE" dirty="0"/>
              <a:t>Q</a:t>
            </a:r>
            <a:r>
              <a:rPr lang="de-DE" dirty="0" smtClean="0"/>
              <a:t>ualitätssicherung</a:t>
            </a:r>
            <a:r>
              <a:rPr lang="en-GB" dirty="0" smtClean="0"/>
              <a:t>) </a:t>
            </a:r>
            <a:br>
              <a:rPr lang="en-GB" dirty="0" smtClean="0"/>
            </a:br>
            <a:r>
              <a:rPr lang="en-GB" dirty="0" smtClean="0"/>
              <a:t>	+ </a:t>
            </a:r>
            <a:r>
              <a:rPr lang="de-DE" dirty="0" smtClean="0"/>
              <a:t>Selbsthilfe = 423 Treffer</a:t>
            </a:r>
          </a:p>
          <a:p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3" y="3819153"/>
            <a:ext cx="3413509" cy="250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373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0" y="6107715"/>
            <a:ext cx="80634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Borgetto</a:t>
            </a:r>
            <a:r>
              <a:rPr lang="de-DE" sz="1100" dirty="0"/>
              <a:t>, Bernhard ; Mühlbacher, Axel ; Hell, Bettina: Evaluation und Qualitätsmanagement in der Selbsthilfe - am Beispiel der</a:t>
            </a:r>
          </a:p>
          <a:p>
            <a:r>
              <a:rPr lang="de-DE" sz="1100" dirty="0"/>
              <a:t>Rheuma-Liga Baden Württemberg e. V.. In: </a:t>
            </a:r>
            <a:r>
              <a:rPr lang="de-DE" sz="1100" i="1" dirty="0"/>
              <a:t>Sozialwissenschaften und Berufspraxis </a:t>
            </a:r>
            <a:r>
              <a:rPr lang="de-DE" sz="1100" dirty="0"/>
              <a:t>23 (</a:t>
            </a:r>
            <a:r>
              <a:rPr lang="de-DE" sz="1100" dirty="0">
                <a:solidFill>
                  <a:srgbClr val="C00000"/>
                </a:solidFill>
              </a:rPr>
              <a:t>2000</a:t>
            </a:r>
            <a:r>
              <a:rPr lang="de-DE" sz="1100" dirty="0"/>
              <a:t>), 3, pp. 259-272.</a:t>
            </a:r>
            <a:endParaRPr lang="en-GB" sz="11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60" y="138023"/>
            <a:ext cx="5807278" cy="5848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7</a:t>
            </a:fld>
            <a:endParaRPr lang="de-DE" altLang="de-DE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903615" y="4555375"/>
            <a:ext cx="3557847" cy="17677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648389" y="4056606"/>
            <a:ext cx="1449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C00000"/>
                </a:solidFill>
                <a:latin typeface="+mj-lt"/>
              </a:rPr>
              <a:t>Schon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j-lt"/>
              </a:rPr>
              <a:t>früher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br>
              <a:rPr lang="en-GB" dirty="0" smtClean="0">
                <a:solidFill>
                  <a:srgbClr val="C00000"/>
                </a:solidFill>
                <a:latin typeface="+mj-lt"/>
              </a:rPr>
            </a:br>
            <a:r>
              <a:rPr lang="en-GB" dirty="0" err="1" smtClean="0">
                <a:solidFill>
                  <a:srgbClr val="C00000"/>
                </a:solidFill>
                <a:latin typeface="+mj-lt"/>
              </a:rPr>
              <a:t>ein</a:t>
            </a:r>
            <a:r>
              <a:rPr lang="en-GB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rgbClr val="C00000"/>
                </a:solidFill>
                <a:latin typeface="+mj-lt"/>
              </a:rPr>
              <a:t>Thema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2011680" y="806335"/>
            <a:ext cx="2020033" cy="32502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2850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619645"/>
            <a:ext cx="8245230" cy="576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86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smtClean="0"/>
              <a:t>Selbsthilfekongress 2014, Berlin, Kofahl</a:t>
            </a:r>
            <a:endParaRPr lang="de-DE" alt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52" y="607458"/>
            <a:ext cx="8186000" cy="584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BDDB4-6B55-447E-92B0-9E6BDAC62AA6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9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G">
  <a:themeElements>
    <a:clrScheme name="">
      <a:dk1>
        <a:srgbClr val="000000"/>
      </a:dk1>
      <a:lt1>
        <a:srgbClr val="FFFFFF"/>
      </a:lt1>
      <a:dk2>
        <a:srgbClr val="00296D"/>
      </a:dk2>
      <a:lt2>
        <a:srgbClr val="808080"/>
      </a:lt2>
      <a:accent1>
        <a:srgbClr val="007160"/>
      </a:accent1>
      <a:accent2>
        <a:srgbClr val="919CAF"/>
      </a:accent2>
      <a:accent3>
        <a:srgbClr val="FFFFFF"/>
      </a:accent3>
      <a:accent4>
        <a:srgbClr val="000000"/>
      </a:accent4>
      <a:accent5>
        <a:srgbClr val="AABBB6"/>
      </a:accent5>
      <a:accent6>
        <a:srgbClr val="838D9E"/>
      </a:accent6>
      <a:hlink>
        <a:srgbClr val="91AFAB"/>
      </a:hlink>
      <a:folHlink>
        <a:srgbClr val="C8C8C8"/>
      </a:folHlink>
    </a:clrScheme>
    <a:fontScheme name="IMS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MS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S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8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9">
        <a:dk1>
          <a:srgbClr val="000000"/>
        </a:dk1>
        <a:lt1>
          <a:srgbClr val="FFFFFF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FFFF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FFCC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SG 10">
        <a:dk1>
          <a:srgbClr val="000000"/>
        </a:dk1>
        <a:lt1>
          <a:srgbClr val="FFCC99"/>
        </a:lt1>
        <a:dk2>
          <a:srgbClr val="002B6D"/>
        </a:dk2>
        <a:lt2>
          <a:srgbClr val="808080"/>
        </a:lt2>
        <a:accent1>
          <a:srgbClr val="002B6D"/>
        </a:accent1>
        <a:accent2>
          <a:srgbClr val="800000"/>
        </a:accent2>
        <a:accent3>
          <a:srgbClr val="FFE2CA"/>
        </a:accent3>
        <a:accent4>
          <a:srgbClr val="000000"/>
        </a:accent4>
        <a:accent5>
          <a:srgbClr val="AAACBA"/>
        </a:accent5>
        <a:accent6>
          <a:srgbClr val="730000"/>
        </a:accent6>
        <a:hlink>
          <a:srgbClr val="CC66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IMSG</Template>
  <TotalTime>0</TotalTime>
  <Words>1874</Words>
  <Application>Microsoft Office PowerPoint</Application>
  <PresentationFormat>Bildschirmpräsentation (4:3)</PresentationFormat>
  <Paragraphs>298</Paragraphs>
  <Slides>49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0" baseType="lpstr">
      <vt:lpstr>IMSG</vt:lpstr>
      <vt:lpstr>Selbsthilfekongress 2014  „Erkenntnisse nutzen – Qualität gestalten“ 4. Gemeinsamer Kongress der BARMER GEK und der BAG SELBSTHILFE  Evaluation von Angeboten der Selbsthilfe  – eine methodische Herausforderung</vt:lpstr>
      <vt:lpstr>Übersicht</vt:lpstr>
      <vt:lpstr>Selbsthilfe – ein Gegenstand von Evaluation und Forschung?</vt:lpstr>
      <vt:lpstr>PowerPoint-Präsentation</vt:lpstr>
      <vt:lpstr>PowerPoint-Präsentation</vt:lpstr>
      <vt:lpstr>Selbsthilfe – ein Gegenstand von Evaluation und Forschung?</vt:lpstr>
      <vt:lpstr>PowerPoint-Präsentation</vt:lpstr>
      <vt:lpstr>PowerPoint-Präsentation</vt:lpstr>
      <vt:lpstr>PowerPoint-Präsentation</vt:lpstr>
      <vt:lpstr>Sozial- und gesellschaftspolitische Einordnung: Entwicklungsprozesse und -perspektiven der Selbsthilfe</vt:lpstr>
      <vt:lpstr>Herausforderungen für die Selbsthilfe</vt:lpstr>
      <vt:lpstr>Eine kurze Skizzierung:  Vom Wachsen autonomer Einheiten über die Verstärkung der Selbstorganisation zur (partiellen) Integration in Einrichtungen des Gesundheitswesens</vt:lpstr>
      <vt:lpstr>PowerPoint-Präsentation</vt:lpstr>
      <vt:lpstr>PowerPoint-Präsentation</vt:lpstr>
      <vt:lpstr>PowerPoint-Präsentation</vt:lpstr>
      <vt:lpstr>PowerPoint-Präsentation</vt:lpstr>
      <vt:lpstr>Herausforderungen für die (organisierte) Selbsthilfe</vt:lpstr>
      <vt:lpstr>Entwicklungsprozesse und -perspektiven der Selbsthilfe</vt:lpstr>
      <vt:lpstr>Entwicklungsprozesse und -perspektiven  der Selbsthilfe</vt:lpstr>
      <vt:lpstr>Entwicklungsprozesse und -perspektiven der Selbsthilfe</vt:lpstr>
      <vt:lpstr>Entwicklungsprozesse und -perspektiven der Selbsthilfe</vt:lpstr>
      <vt:lpstr>Begriffseinordnung: Evaluation und Forschung</vt:lpstr>
      <vt:lpstr>Begriffseinordnung</vt:lpstr>
      <vt:lpstr>PowerPoint-Präsentation</vt:lpstr>
      <vt:lpstr>PowerPoint-Präsentation</vt:lpstr>
      <vt:lpstr>Herausforderungen für die organisierte Selbsthilfe im Rahmen von Evaluation und Forschung</vt:lpstr>
      <vt:lpstr>Planung und Ablauf eines Evaluationsprojektes</vt:lpstr>
      <vt:lpstr>Planung und Ablauf eines Evaluationsprojektes</vt:lpstr>
      <vt:lpstr>Herausforderung 1: Klärung des Anliegens</vt:lpstr>
      <vt:lpstr>Herausforderung 2: Klärung der Rollen</vt:lpstr>
      <vt:lpstr>Herausforderung 3: Methodik und Durchführung</vt:lpstr>
      <vt:lpstr>Herausforderung 4: Ressourcen</vt:lpstr>
      <vt:lpstr>Wozu Evaluationsprojekte in der Selbsthilfe bzw. in Selbsthilfeorganisationen?</vt:lpstr>
      <vt:lpstr>Wozu Evaluation in SHO?</vt:lpstr>
      <vt:lpstr>Forschungs-, Evaluations- und Qualitätssicherungs-aktivitäten der SHO in 2013 (SHILD-Studie)</vt:lpstr>
      <vt:lpstr>Forschungs-, Evaluations- und Qualitätssicherungs-aktivitäten der SHO in 2013 (SHILD-Studie)</vt:lpstr>
      <vt:lpstr>Forschungs-, Evaluations- und Qualitätssicherungsaktivitäten der SHO in 2013</vt:lpstr>
      <vt:lpstr>PowerPoint-Präsentation</vt:lpstr>
      <vt:lpstr>Wozu Evaluation in SHO? – Typische Beispiele, Fragen oder Ziele</vt:lpstr>
      <vt:lpstr>Selbsthilfe-Evaluation und -forschung im Zeitalter der Evidenzbasierung</vt:lpstr>
      <vt:lpstr>Evidenzstärken für Interventionen</vt:lpstr>
      <vt:lpstr>PowerPoint-Präsentation</vt:lpstr>
      <vt:lpstr>PowerPoint-Präsentation</vt:lpstr>
      <vt:lpstr>Beispiel für vergleichende Studien </vt:lpstr>
      <vt:lpstr>Beispiel für vergleichende Studien </vt:lpstr>
      <vt:lpstr>Beispiel für komplexe Evaluationstudie </vt:lpstr>
      <vt:lpstr>Fazit</vt:lpstr>
      <vt:lpstr>Vielen Dank für die Aufmerksamkeit!</vt:lpstr>
      <vt:lpstr>Referenzen</vt:lpstr>
    </vt:vector>
  </TitlesOfParts>
  <Company>UKE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Workshop, Teil 1</dc:title>
  <dc:creator>SN/AT</dc:creator>
  <cp:lastModifiedBy>Christopher</cp:lastModifiedBy>
  <cp:revision>379</cp:revision>
  <cp:lastPrinted>2005-04-20T10:58:38Z</cp:lastPrinted>
  <dcterms:created xsi:type="dcterms:W3CDTF">2000-10-24T18:12:16Z</dcterms:created>
  <dcterms:modified xsi:type="dcterms:W3CDTF">2015-05-07T13:24:30Z</dcterms:modified>
</cp:coreProperties>
</file>